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36"/>
  </p:notesMasterIdLst>
  <p:sldIdLst>
    <p:sldId id="291" r:id="rId3"/>
    <p:sldId id="324" r:id="rId4"/>
    <p:sldId id="325" r:id="rId5"/>
    <p:sldId id="326" r:id="rId6"/>
    <p:sldId id="327" r:id="rId7"/>
    <p:sldId id="328" r:id="rId8"/>
    <p:sldId id="329" r:id="rId9"/>
    <p:sldId id="330" r:id="rId10"/>
    <p:sldId id="331" r:id="rId11"/>
    <p:sldId id="332" r:id="rId12"/>
    <p:sldId id="333" r:id="rId13"/>
    <p:sldId id="334" r:id="rId14"/>
    <p:sldId id="352" r:id="rId15"/>
    <p:sldId id="353" r:id="rId16"/>
    <p:sldId id="335" r:id="rId17"/>
    <p:sldId id="336" r:id="rId18"/>
    <p:sldId id="337" r:id="rId19"/>
    <p:sldId id="338" r:id="rId20"/>
    <p:sldId id="339" r:id="rId21"/>
    <p:sldId id="340" r:id="rId22"/>
    <p:sldId id="341" r:id="rId23"/>
    <p:sldId id="342" r:id="rId24"/>
    <p:sldId id="343" r:id="rId25"/>
    <p:sldId id="354" r:id="rId26"/>
    <p:sldId id="355" r:id="rId27"/>
    <p:sldId id="356" r:id="rId28"/>
    <p:sldId id="344" r:id="rId29"/>
    <p:sldId id="345" r:id="rId30"/>
    <p:sldId id="346" r:id="rId31"/>
    <p:sldId id="347" r:id="rId32"/>
    <p:sldId id="348" r:id="rId33"/>
    <p:sldId id="349" r:id="rId34"/>
    <p:sldId id="357" r:id="rId35"/>
  </p:sldIdLst>
  <p:sldSz cx="9144000" cy="5143500" type="screen16x9"/>
  <p:notesSz cx="6858000" cy="9144000"/>
  <p:embeddedFontLst>
    <p:embeddedFont>
      <p:font typeface="Cambria Math" panose="02040503050406030204" pitchFamily="18" charset="0"/>
      <p:regular r:id="rId37"/>
    </p:embeddedFont>
    <p:embeddedFont>
      <p:font typeface="Nunito" pitchFamily="2" charset="0"/>
      <p:regular r:id="rId38"/>
      <p:bold r:id="rId39"/>
      <p:italic r:id="rId40"/>
      <p:boldItalic r:id="rId41"/>
    </p:embeddedFont>
    <p:embeddedFont>
      <p:font typeface="Nunito Sans SemiBold" pitchFamily="2" charset="0"/>
      <p:regular r:id="rId42"/>
      <p:bold r:id="rId43"/>
      <p:italic r:id="rId44"/>
      <p:boldItalic r:id="rId45"/>
    </p:embeddedFont>
    <p:embeddedFont>
      <p:font typeface="Sue Ellen Francisco" panose="020B0604020202020204" charset="0"/>
      <p:regular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3" roundtripDataSignature="AMtx7mhX4saFXjhspykHo7gLX0QMa0P51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4660"/>
  </p:normalViewPr>
  <p:slideViewPr>
    <p:cSldViewPr snapToGrid="0">
      <p:cViewPr varScale="1">
        <p:scale>
          <a:sx n="80" d="100"/>
          <a:sy n="80" d="100"/>
        </p:scale>
        <p:origin x="896" y="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6.fntdata"/><Relationship Id="rId76"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8.fntdata"/><Relationship Id="rId73"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7.fntdata"/><Relationship Id="rId77"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8.xml"/><Relationship Id="rId41" Type="http://schemas.openxmlformats.org/officeDocument/2006/relationships/font" Target="fonts/font5.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34510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4864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4234150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907262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008960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32 and 37, there are various correct answers. </a:t>
            </a:r>
          </a:p>
        </p:txBody>
      </p:sp>
    </p:spTree>
    <p:extLst>
      <p:ext uri="{BB962C8B-B14F-4D97-AF65-F5344CB8AC3E}">
        <p14:creationId xmlns:p14="http://schemas.microsoft.com/office/powerpoint/2010/main" val="1336604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1639465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1190915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755684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324353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193058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1092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983527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3935578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500084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9472436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1589477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1375150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90465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899353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2175298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69999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87995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795204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9843878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4056589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 name="Google Shape;11;p18"/>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2" name="Google Shape;12;p18"/>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3" name="Google Shape;1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20"/>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9" name="Google Shape;19;p20"/>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0" name="Google Shape;2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4" name="Google Shape;24;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2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2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4"/>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2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2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2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43" name="Google Shape;43;p26"/>
          <p:cNvSpPr txBox="1"/>
          <p:nvPr/>
        </p:nvSpPr>
        <p:spPr>
          <a:xfrm>
            <a:off x="283950" y="4448950"/>
            <a:ext cx="7440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129007"/>
                </a:solidFill>
                <a:latin typeface="Arial"/>
                <a:ea typeface="Arial"/>
                <a:cs typeface="Arial"/>
                <a:sym typeface="Arial"/>
              </a:rPr>
              <a:t>Vocabulary:</a:t>
            </a:r>
            <a:endParaRPr sz="1400" b="0" i="0" u="none" strike="noStrike" cap="none">
              <a:solidFill>
                <a:srgbClr val="129007"/>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27"/>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7"/>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extLst>
      <p:ext uri="{BB962C8B-B14F-4D97-AF65-F5344CB8AC3E}">
        <p14:creationId xmlns:p14="http://schemas.microsoft.com/office/powerpoint/2010/main" val="1021638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extLst>
      <p:ext uri="{BB962C8B-B14F-4D97-AF65-F5344CB8AC3E}">
        <p14:creationId xmlns:p14="http://schemas.microsoft.com/office/powerpoint/2010/main" val="4200211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052448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816303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260.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2000" b="0" i="0" u="none" strike="noStrike" cap="none">
              <a:solidFill>
                <a:srgbClr val="000000"/>
              </a:solidFill>
              <a:latin typeface="Sue Ellen Francisco"/>
              <a:ea typeface="Sue Ellen Francisco"/>
              <a:cs typeface="Sue Ellen Francisco"/>
              <a:sym typeface="Sue Ellen Francisco"/>
            </a:endParaRPr>
          </a:p>
        </p:txBody>
      </p:sp>
      <p:sp>
        <p:nvSpPr>
          <p:cNvPr id="56" name="Google Shape;56;p2"/>
          <p:cNvSpPr txBox="1"/>
          <p:nvPr/>
        </p:nvSpPr>
        <p:spPr>
          <a:xfrm>
            <a:off x="1663990" y="1631820"/>
            <a:ext cx="5535000" cy="243139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3800" dirty="0">
                <a:latin typeface="Sue Ellen Francisco"/>
                <a:ea typeface="Sue Ellen Francisco"/>
                <a:cs typeface="Sue Ellen Francisco"/>
                <a:sym typeface="Sue Ellen Francisco"/>
              </a:rPr>
              <a:t>Year 6</a:t>
            </a:r>
          </a:p>
          <a:p>
            <a:pPr marL="0" marR="0" lvl="0" indent="0" algn="ctr" rtl="0">
              <a:lnSpc>
                <a:spcPct val="100000"/>
              </a:lnSpc>
              <a:spcBef>
                <a:spcPts val="0"/>
              </a:spcBef>
              <a:spcAft>
                <a:spcPts val="0"/>
              </a:spcAft>
              <a:buClr>
                <a:srgbClr val="000000"/>
              </a:buClr>
              <a:buSzPts val="2100"/>
              <a:buFont typeface="Arial"/>
              <a:buNone/>
            </a:pPr>
            <a:r>
              <a:rPr lang="en-GB" sz="3800" dirty="0">
                <a:latin typeface="Sue Ellen Francisco"/>
                <a:ea typeface="Sue Ellen Francisco"/>
                <a:cs typeface="Sue Ellen Francisco"/>
                <a:sym typeface="Sue Ellen Francisco"/>
              </a:rPr>
              <a:t>SAT’s</a:t>
            </a:r>
          </a:p>
          <a:p>
            <a:pPr marL="0" marR="0" lvl="0" indent="0" algn="ctr" rtl="0">
              <a:lnSpc>
                <a:spcPct val="100000"/>
              </a:lnSpc>
              <a:spcBef>
                <a:spcPts val="0"/>
              </a:spcBef>
              <a:spcAft>
                <a:spcPts val="0"/>
              </a:spcAft>
              <a:buClr>
                <a:srgbClr val="000000"/>
              </a:buClr>
              <a:buSzPts val="2100"/>
              <a:buFont typeface="Arial"/>
              <a:buNone/>
            </a:pPr>
            <a:endParaRPr lang="en-GB" sz="3800" dirty="0">
              <a:latin typeface="Sue Ellen Francisco"/>
              <a:ea typeface="Sue Ellen Francisco"/>
              <a:cs typeface="Sue Ellen Francisco"/>
              <a:sym typeface="Sue Ellen Francisco"/>
            </a:endParaRPr>
          </a:p>
          <a:p>
            <a:pPr marL="0" marR="0" lvl="0" indent="0" algn="ctr" rtl="0">
              <a:lnSpc>
                <a:spcPct val="100000"/>
              </a:lnSpc>
              <a:spcBef>
                <a:spcPts val="0"/>
              </a:spcBef>
              <a:spcAft>
                <a:spcPts val="0"/>
              </a:spcAft>
              <a:buClr>
                <a:srgbClr val="000000"/>
              </a:buClr>
              <a:buSzPts val="2100"/>
              <a:buFont typeface="Arial"/>
              <a:buNone/>
            </a:pPr>
            <a:r>
              <a:rPr lang="en-GB" sz="3800" dirty="0">
                <a:latin typeface="Sue Ellen Francisco"/>
                <a:ea typeface="Sue Ellen Francisco"/>
                <a:cs typeface="Sue Ellen Francisco"/>
                <a:sym typeface="Sue Ellen Francisco"/>
              </a:rPr>
              <a:t>How to help your child.</a:t>
            </a:r>
          </a:p>
        </p:txBody>
      </p:sp>
    </p:spTree>
    <p:extLst>
      <p:ext uri="{BB962C8B-B14F-4D97-AF65-F5344CB8AC3E}">
        <p14:creationId xmlns:p14="http://schemas.microsoft.com/office/powerpoint/2010/main" val="359304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180554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230491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13</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259292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179804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A6C288-627D-434C-9B18-18F34F5961B4}"/>
              </a:ext>
            </a:extLst>
          </p:cNvPr>
          <p:cNvPicPr>
            <a:picLocks noChangeAspect="1"/>
          </p:cNvPicPr>
          <p:nvPr/>
        </p:nvPicPr>
        <p:blipFill>
          <a:blip r:embed="rId3"/>
          <a:stretch>
            <a:fillRect/>
          </a:stretch>
        </p:blipFill>
        <p:spPr>
          <a:xfrm>
            <a:off x="2732451" y="3297013"/>
            <a:ext cx="4445000" cy="1206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FFA6AD4D-95E7-9243-B4FD-D75BE38CCC1A}"/>
              </a:ext>
            </a:extLst>
          </p:cNvPr>
          <p:cNvPicPr>
            <a:picLocks noChangeAspect="1"/>
          </p:cNvPicPr>
          <p:nvPr/>
        </p:nvPicPr>
        <p:blipFill>
          <a:blip r:embed="rId4"/>
          <a:stretch>
            <a:fillRect/>
          </a:stretch>
        </p:blipFill>
        <p:spPr>
          <a:xfrm>
            <a:off x="4699000" y="1674350"/>
            <a:ext cx="4445000" cy="7874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6696909-BA2C-7A4C-92F3-079FDBA17C5F}"/>
              </a:ext>
            </a:extLst>
          </p:cNvPr>
          <p:cNvPicPr>
            <a:picLocks noChangeAspect="1"/>
          </p:cNvPicPr>
          <p:nvPr/>
        </p:nvPicPr>
        <p:blipFill>
          <a:blip r:embed="rId5"/>
          <a:stretch>
            <a:fillRect/>
          </a:stretch>
        </p:blipFill>
        <p:spPr>
          <a:xfrm>
            <a:off x="127000" y="1176864"/>
            <a:ext cx="4436620" cy="18000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grpSp>
        <p:nvGrpSpPr>
          <p:cNvPr id="5" name="Group 4">
            <a:extLst>
              <a:ext uri="{FF2B5EF4-FFF2-40B4-BE49-F238E27FC236}">
                <a16:creationId xmlns:a16="http://schemas.microsoft.com/office/drawing/2014/main" id="{32506F66-DA2B-4F27-8604-E2CE54DA20FA}"/>
              </a:ext>
            </a:extLst>
          </p:cNvPr>
          <p:cNvGrpSpPr/>
          <p:nvPr/>
        </p:nvGrpSpPr>
        <p:grpSpPr>
          <a:xfrm>
            <a:off x="2823760" y="1677707"/>
            <a:ext cx="4053711" cy="2825806"/>
            <a:chOff x="2823760" y="1677707"/>
            <a:chExt cx="4053711" cy="282580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823760" y="167770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Wingdings" panose="05000000000000000000" pitchFamily="2" charset="2"/>
                </a:rPr>
                <a:t></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680338" y="2016109"/>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Wingdings" panose="05000000000000000000" pitchFamily="2" charset="2"/>
                </a:rPr>
                <a:t>e.g. Although, While</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2974663" y="4041822"/>
              <a:ext cx="3902808" cy="46169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5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Wingdings" panose="05000000000000000000" pitchFamily="2" charset="2"/>
                </a:rPr>
                <a:t>e.g. </a:t>
              </a:r>
              <a:r>
                <a:rPr kumimoji="0" lang="en-GB" sz="1200" b="0" i="0" u="none" strike="noStrike" kern="0" cap="none" spc="0" normalizeH="0" baseline="0" noProof="0" dirty="0">
                  <a:ln>
                    <a:noFill/>
                  </a:ln>
                  <a:solidFill>
                    <a:srgbClr val="000000"/>
                  </a:solidFill>
                  <a:effectLst/>
                  <a:uLnTx/>
                  <a:uFillTx/>
                  <a:latin typeface="Arial"/>
                  <a:sym typeface="Nunito"/>
                </a:rPr>
                <a:t>Switch off the lights!  	Please turn off the lights</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grpSp>
    </p:spTree>
    <p:extLst>
      <p:ext uri="{BB962C8B-B14F-4D97-AF65-F5344CB8AC3E}">
        <p14:creationId xmlns:p14="http://schemas.microsoft.com/office/powerpoint/2010/main" val="138341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8" name="Picture 7">
            <a:extLst>
              <a:ext uri="{FF2B5EF4-FFF2-40B4-BE49-F238E27FC236}">
                <a16:creationId xmlns:a16="http://schemas.microsoft.com/office/drawing/2014/main" id="{F35D7784-BAA7-F04F-A7E7-141F8801DC24}"/>
              </a:ext>
            </a:extLst>
          </p:cNvPr>
          <p:cNvPicPr>
            <a:picLocks noChangeAspect="1"/>
          </p:cNvPicPr>
          <p:nvPr/>
        </p:nvPicPr>
        <p:blipFill>
          <a:blip r:embed="rId3"/>
          <a:stretch>
            <a:fillRect/>
          </a:stretch>
        </p:blipFill>
        <p:spPr>
          <a:xfrm>
            <a:off x="4251008" y="2948617"/>
            <a:ext cx="4495800" cy="2108200"/>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E8A094FE-9BAD-584A-935E-F8B485A3E399}"/>
              </a:ext>
            </a:extLst>
          </p:cNvPr>
          <p:cNvPicPr>
            <a:picLocks noChangeAspect="1"/>
          </p:cNvPicPr>
          <p:nvPr/>
        </p:nvPicPr>
        <p:blipFill>
          <a:blip r:embed="rId4"/>
          <a:stretch>
            <a:fillRect/>
          </a:stretch>
        </p:blipFill>
        <p:spPr>
          <a:xfrm>
            <a:off x="137885" y="1832180"/>
            <a:ext cx="4165600" cy="2120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72047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14</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253872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9</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FADE79CB-CE9D-964D-AACE-11D9BF601536}"/>
              </a:ext>
            </a:extLst>
          </p:cNvPr>
          <p:cNvPicPr>
            <a:picLocks noChangeAspect="1"/>
          </p:cNvPicPr>
          <p:nvPr/>
        </p:nvPicPr>
        <p:blipFill>
          <a:blip r:embed="rId3"/>
          <a:stretch>
            <a:fillRect/>
          </a:stretch>
        </p:blipFill>
        <p:spPr>
          <a:xfrm>
            <a:off x="194559" y="1749988"/>
            <a:ext cx="4445000" cy="1714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B5407F-7C78-BE41-A84B-9C0F21305D34}"/>
              </a:ext>
            </a:extLst>
          </p:cNvPr>
          <p:cNvPicPr>
            <a:picLocks noChangeAspect="1"/>
          </p:cNvPicPr>
          <p:nvPr/>
        </p:nvPicPr>
        <p:blipFill>
          <a:blip r:embed="rId4"/>
          <a:stretch>
            <a:fillRect/>
          </a:stretch>
        </p:blipFill>
        <p:spPr>
          <a:xfrm>
            <a:off x="2260599" y="3329617"/>
            <a:ext cx="4622800" cy="172720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0FF2AF05-43BD-AD41-8808-71BEAAA2AAC0}"/>
              </a:ext>
            </a:extLst>
          </p:cNvPr>
          <p:cNvPicPr>
            <a:picLocks noChangeAspect="1"/>
          </p:cNvPicPr>
          <p:nvPr/>
        </p:nvPicPr>
        <p:blipFill>
          <a:blip r:embed="rId5"/>
          <a:stretch>
            <a:fillRect/>
          </a:stretch>
        </p:blipFill>
        <p:spPr>
          <a:xfrm>
            <a:off x="4830158" y="1749988"/>
            <a:ext cx="4191000" cy="1231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9407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My Circus Life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10" name="Picture 9">
            <a:extLst>
              <a:ext uri="{FF2B5EF4-FFF2-40B4-BE49-F238E27FC236}">
                <a16:creationId xmlns:a16="http://schemas.microsoft.com/office/drawing/2014/main" id="{A840D5BF-EF4F-C347-B74B-2F2EA7FA4A4E}"/>
              </a:ext>
            </a:extLst>
          </p:cNvPr>
          <p:cNvPicPr>
            <a:picLocks noChangeAspect="1"/>
          </p:cNvPicPr>
          <p:nvPr/>
        </p:nvPicPr>
        <p:blipFill>
          <a:blip r:embed="rId3"/>
          <a:stretch>
            <a:fillRect/>
          </a:stretch>
        </p:blipFill>
        <p:spPr>
          <a:xfrm>
            <a:off x="4564963" y="1450429"/>
            <a:ext cx="4456195" cy="2880524"/>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9EB040-321C-F04C-A730-EC4FFAF82E5D}"/>
              </a:ext>
            </a:extLst>
          </p:cNvPr>
          <p:cNvPicPr>
            <a:picLocks noChangeAspect="1"/>
          </p:cNvPicPr>
          <p:nvPr/>
        </p:nvPicPr>
        <p:blipFill>
          <a:blip r:embed="rId4"/>
          <a:stretch>
            <a:fillRect/>
          </a:stretch>
        </p:blipFill>
        <p:spPr>
          <a:xfrm>
            <a:off x="161288" y="1698366"/>
            <a:ext cx="4308476" cy="1317163"/>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45D87AB-75E1-C34A-925F-A82CEB15926B}"/>
              </a:ext>
            </a:extLst>
          </p:cNvPr>
          <p:cNvPicPr>
            <a:picLocks noChangeAspect="1"/>
          </p:cNvPicPr>
          <p:nvPr/>
        </p:nvPicPr>
        <p:blipFill>
          <a:blip r:embed="rId5"/>
          <a:stretch>
            <a:fillRect/>
          </a:stretch>
        </p:blipFill>
        <p:spPr>
          <a:xfrm>
            <a:off x="934790" y="3215417"/>
            <a:ext cx="2984500" cy="14478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8049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the whole text</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166DC3C7-04EF-894B-95F0-9571FBF66887}"/>
              </a:ext>
            </a:extLst>
          </p:cNvPr>
          <p:cNvPicPr>
            <a:picLocks noChangeAspect="1"/>
          </p:cNvPicPr>
          <p:nvPr/>
        </p:nvPicPr>
        <p:blipFill>
          <a:blip r:embed="rId3"/>
          <a:stretch>
            <a:fillRect/>
          </a:stretch>
        </p:blipFill>
        <p:spPr>
          <a:xfrm>
            <a:off x="311699" y="1535307"/>
            <a:ext cx="4445000" cy="26670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566763-120C-1D46-8278-404828A9B845}"/>
              </a:ext>
            </a:extLst>
          </p:cNvPr>
          <p:cNvPicPr>
            <a:picLocks noChangeAspect="1"/>
          </p:cNvPicPr>
          <p:nvPr/>
        </p:nvPicPr>
        <p:blipFill>
          <a:blip r:embed="rId4"/>
          <a:stretch>
            <a:fillRect/>
          </a:stretch>
        </p:blipFill>
        <p:spPr>
          <a:xfrm>
            <a:off x="4807993" y="172225"/>
            <a:ext cx="4260300" cy="447213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50021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2022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3072020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2000" b="0" i="0" u="none" strike="noStrike" kern="0" cap="none" spc="0" normalizeH="0" baseline="0" noProof="0">
              <a:ln>
                <a:noFill/>
              </a:ln>
              <a:solidFill>
                <a:srgbClr val="000000"/>
              </a:solidFill>
              <a:effectLst/>
              <a:uLnTx/>
              <a:uFillTx/>
              <a:latin typeface="Sue Ellen Francisco"/>
              <a:ea typeface="Sue Ellen Francisco"/>
              <a:cs typeface="Sue Ellen Francisco"/>
              <a:sym typeface="Sue Ellen Francisco"/>
            </a:endParaRPr>
          </a:p>
        </p:txBody>
      </p:sp>
      <p:sp>
        <p:nvSpPr>
          <p:cNvPr id="56" name="Google Shape;56;p2"/>
          <p:cNvSpPr txBox="1"/>
          <p:nvPr/>
        </p:nvSpPr>
        <p:spPr>
          <a:xfrm>
            <a:off x="585049" y="1326064"/>
            <a:ext cx="7944451" cy="326239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Reading lesson taught each day</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dirty="0">
                <a:latin typeface="Sue Ellen Francisco"/>
                <a:ea typeface="Sue Ellen Francisco"/>
                <a:cs typeface="Sue Ellen Francisco"/>
                <a:sym typeface="Sue Ellen Francisco"/>
              </a:rPr>
              <a:t>Daily reading of class text</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Class text for pupils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dirty="0">
                <a:latin typeface="Sue Ellen Francisco"/>
                <a:ea typeface="Sue Ellen Francisco"/>
                <a:cs typeface="Sue Ellen Francisco"/>
                <a:sym typeface="Sue Ellen Francisco"/>
              </a:rPr>
              <a:t>Revision guides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Example questions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dirty="0">
                <a:latin typeface="Sue Ellen Francisco"/>
                <a:ea typeface="Sue Ellen Francisco"/>
                <a:cs typeface="Sue Ellen Francisco"/>
                <a:sym typeface="Sue Ellen Francisco"/>
              </a:rPr>
              <a:t>QLA</a:t>
            </a:r>
            <a:endPar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ctr"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p:txBody>
      </p:sp>
      <p:sp>
        <p:nvSpPr>
          <p:cNvPr id="57" name="Google Shape;57;p2"/>
          <p:cNvSpPr txBox="1"/>
          <p:nvPr/>
        </p:nvSpPr>
        <p:spPr>
          <a:xfrm>
            <a:off x="585049" y="402225"/>
            <a:ext cx="5053751" cy="800189"/>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rPr>
              <a:t>What we’re doing in School</a:t>
            </a:r>
            <a:endParaRPr kumimoji="0"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endParaRPr>
          </a:p>
        </p:txBody>
      </p:sp>
    </p:spTree>
    <p:extLst>
      <p:ext uri="{BB962C8B-B14F-4D97-AF65-F5344CB8AC3E}">
        <p14:creationId xmlns:p14="http://schemas.microsoft.com/office/powerpoint/2010/main" val="2060375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2000" b="0" i="0" u="none" strike="noStrike" kern="0" cap="none" spc="0" normalizeH="0" baseline="0" noProof="0">
              <a:ln>
                <a:noFill/>
              </a:ln>
              <a:solidFill>
                <a:srgbClr val="000000"/>
              </a:solidFill>
              <a:effectLst/>
              <a:uLnTx/>
              <a:uFillTx/>
              <a:latin typeface="Sue Ellen Francisco"/>
              <a:ea typeface="Sue Ellen Francisco"/>
              <a:cs typeface="Sue Ellen Francisco"/>
              <a:sym typeface="Sue Ellen Francisco"/>
            </a:endParaRPr>
          </a:p>
        </p:txBody>
      </p:sp>
      <p:sp>
        <p:nvSpPr>
          <p:cNvPr id="56" name="Google Shape;56;p2"/>
          <p:cNvSpPr txBox="1"/>
          <p:nvPr/>
        </p:nvSpPr>
        <p:spPr>
          <a:xfrm>
            <a:off x="585049" y="1326064"/>
            <a:ext cx="7944451" cy="360094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Make sure they have a good reading book- a little a day</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dirty="0">
                <a:latin typeface="Sue Ellen Francisco"/>
                <a:ea typeface="Sue Ellen Francisco"/>
                <a:cs typeface="Sue Ellen Francisco"/>
                <a:sym typeface="Sue Ellen Francisco"/>
              </a:rPr>
              <a:t>Quiz them and get them to ask questions on the book. </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Revision Guides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dirty="0">
                <a:latin typeface="Sue Ellen Francisco"/>
                <a:ea typeface="Sue Ellen Francisco"/>
                <a:cs typeface="Sue Ellen Francisco"/>
                <a:sym typeface="Sue Ellen Francisco"/>
              </a:rPr>
              <a:t>Easter homework</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ctr"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p:txBody>
      </p:sp>
      <p:sp>
        <p:nvSpPr>
          <p:cNvPr id="57" name="Google Shape;57;p2"/>
          <p:cNvSpPr txBox="1"/>
          <p:nvPr/>
        </p:nvSpPr>
        <p:spPr>
          <a:xfrm>
            <a:off x="585049" y="402225"/>
            <a:ext cx="5053751" cy="800189"/>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rPr>
              <a:t>What you can do at home</a:t>
            </a:r>
            <a:endParaRPr kumimoji="0"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endParaRPr>
          </a:p>
        </p:txBody>
      </p:sp>
    </p:spTree>
    <p:extLst>
      <p:ext uri="{BB962C8B-B14F-4D97-AF65-F5344CB8AC3E}">
        <p14:creationId xmlns:p14="http://schemas.microsoft.com/office/powerpoint/2010/main" val="1437803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15</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147488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30C6DA3D-4776-D744-807C-4472572603F5}"/>
              </a:ext>
            </a:extLst>
          </p:cNvPr>
          <p:cNvPicPr>
            <a:picLocks noChangeAspect="1"/>
          </p:cNvPicPr>
          <p:nvPr/>
        </p:nvPicPr>
        <p:blipFill>
          <a:blip r:embed="rId3"/>
          <a:stretch>
            <a:fillRect/>
          </a:stretch>
        </p:blipFill>
        <p:spPr>
          <a:xfrm>
            <a:off x="2581916" y="2090909"/>
            <a:ext cx="3214602" cy="296590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A7EAF5C9-0E03-9D4C-A1C0-559F4E76530F}"/>
              </a:ext>
            </a:extLst>
          </p:cNvPr>
          <p:cNvPicPr>
            <a:picLocks noChangeAspect="1"/>
          </p:cNvPicPr>
          <p:nvPr/>
        </p:nvPicPr>
        <p:blipFill>
          <a:blip r:embed="rId4"/>
          <a:stretch>
            <a:fillRect/>
          </a:stretch>
        </p:blipFill>
        <p:spPr>
          <a:xfrm>
            <a:off x="5890612" y="2090909"/>
            <a:ext cx="3214602" cy="23887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11663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B2F603-B672-4C40-BCA2-1D4D5F92C857}"/>
              </a:ext>
            </a:extLst>
          </p:cNvPr>
          <p:cNvPicPr>
            <a:picLocks noChangeAspect="1"/>
          </p:cNvPicPr>
          <p:nvPr/>
        </p:nvPicPr>
        <p:blipFill>
          <a:blip r:embed="rId3"/>
          <a:stretch>
            <a:fillRect/>
          </a:stretch>
        </p:blipFill>
        <p:spPr>
          <a:xfrm>
            <a:off x="4729054" y="3010571"/>
            <a:ext cx="3771878" cy="1627296"/>
          </a:xfrm>
          <a:prstGeom prst="rect">
            <a:avLst/>
          </a:prstGeom>
          <a:effectLst/>
        </p:spPr>
      </p:pic>
      <p:pic>
        <p:nvPicPr>
          <p:cNvPr id="8" name="Picture 7">
            <a:extLst>
              <a:ext uri="{FF2B5EF4-FFF2-40B4-BE49-F238E27FC236}">
                <a16:creationId xmlns:a16="http://schemas.microsoft.com/office/drawing/2014/main" id="{DAC7A781-AE3F-534D-B145-FDBFDA5B115D}"/>
              </a:ext>
            </a:extLst>
          </p:cNvPr>
          <p:cNvPicPr>
            <a:picLocks noChangeAspect="1"/>
          </p:cNvPicPr>
          <p:nvPr/>
        </p:nvPicPr>
        <p:blipFill>
          <a:blip r:embed="rId4"/>
          <a:stretch>
            <a:fillRect/>
          </a:stretch>
        </p:blipFill>
        <p:spPr>
          <a:xfrm>
            <a:off x="540683" y="3009064"/>
            <a:ext cx="3786158" cy="1628803"/>
          </a:xfrm>
          <a:prstGeom prst="rect">
            <a:avLst/>
          </a:prstGeom>
        </p:spPr>
      </p:pic>
      <p:pic>
        <p:nvPicPr>
          <p:cNvPr id="7" name="Picture 6">
            <a:extLst>
              <a:ext uri="{FF2B5EF4-FFF2-40B4-BE49-F238E27FC236}">
                <a16:creationId xmlns:a16="http://schemas.microsoft.com/office/drawing/2014/main" id="{67A6C7C6-0DEB-DF45-A37F-378F0FD971A2}"/>
              </a:ext>
            </a:extLst>
          </p:cNvPr>
          <p:cNvPicPr>
            <a:picLocks noChangeAspect="1"/>
          </p:cNvPicPr>
          <p:nvPr/>
        </p:nvPicPr>
        <p:blipFill>
          <a:blip r:embed="rId5"/>
          <a:stretch>
            <a:fillRect/>
          </a:stretch>
        </p:blipFill>
        <p:spPr>
          <a:xfrm>
            <a:off x="4729054" y="1174079"/>
            <a:ext cx="3743404" cy="1602779"/>
          </a:xfrm>
          <a:prstGeom prst="rect">
            <a:avLst/>
          </a:prstGeom>
        </p:spPr>
      </p:pic>
      <p:pic>
        <p:nvPicPr>
          <p:cNvPr id="5" name="Picture 4">
            <a:extLst>
              <a:ext uri="{FF2B5EF4-FFF2-40B4-BE49-F238E27FC236}">
                <a16:creationId xmlns:a16="http://schemas.microsoft.com/office/drawing/2014/main" id="{58B41DA8-A5B3-A74E-B4F7-2C87A626AA29}"/>
              </a:ext>
            </a:extLst>
          </p:cNvPr>
          <p:cNvPicPr>
            <a:picLocks noChangeAspect="1"/>
          </p:cNvPicPr>
          <p:nvPr/>
        </p:nvPicPr>
        <p:blipFill>
          <a:blip r:embed="rId6"/>
          <a:stretch>
            <a:fillRect/>
          </a:stretch>
        </p:blipFill>
        <p:spPr>
          <a:xfrm>
            <a:off x="540683" y="1184538"/>
            <a:ext cx="3746256" cy="1610139"/>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56469"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6.48</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+ 8.6   </a:t>
              </a:r>
              <a:r>
                <a:rPr kumimoji="0" lang="en-GB" sz="1200" b="0" i="0" u="sng" strike="noStrike" kern="0" cap="none" spc="0" normalizeH="0" baseline="0" noProof="0" dirty="0">
                  <a:ln>
                    <a:noFill/>
                  </a:ln>
                  <a:solidFill>
                    <a:srgbClr val="FFFFFF"/>
                  </a:solidFill>
                  <a:effectLst/>
                  <a:uLnTx/>
                  <a:uFillTx/>
                  <a:latin typeface="Arial"/>
                  <a:sym typeface="Nunito"/>
                </a:rPr>
                <a:t>.</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15.08 </a:t>
              </a:r>
            </a:p>
            <a:p>
              <a:pPr marL="0" marR="0" lvl="0" indent="0" algn="l" defTabSz="914400" rtl="0" eaLnBrk="1" fontAlgn="auto" latinLnBrk="0" hangingPunct="1">
                <a:lnSpc>
                  <a:spcPct val="150000"/>
                </a:lnSpc>
                <a:spcBef>
                  <a:spcPts val="0"/>
                </a:spcBef>
                <a:spcAft>
                  <a:spcPts val="0"/>
                </a:spcAft>
                <a:buClr>
                  <a:srgbClr val="595959"/>
                </a:buClr>
                <a:buSzPts val="1800"/>
                <a:buFont typeface="Nunito"/>
                <a:buNone/>
                <a:tabLst/>
                <a:defRPr/>
              </a:pPr>
              <a:r>
                <a:rPr kumimoji="0" lang="en-GB" sz="1200" b="0" i="0" u="none" strike="noStrike" kern="0" cap="none" spc="0" normalizeH="0" baseline="30000" noProof="0" dirty="0">
                  <a:ln>
                    <a:noFill/>
                  </a:ln>
                  <a:solidFill>
                    <a:srgbClr val="000000"/>
                  </a:solidFill>
                  <a:effectLst/>
                  <a:uLnTx/>
                  <a:uFillTx/>
                  <a:latin typeface="Arial"/>
                  <a:sym typeface="Nunito"/>
                </a:rPr>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15.08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621324"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596</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x    7</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4172</a:t>
              </a:r>
            </a:p>
            <a:p>
              <a:pPr marL="0" marR="0" lvl="0" indent="0" algn="l" defTabSz="914400" rtl="0" eaLnBrk="1" fontAlgn="auto" latinLnBrk="0" hangingPunct="1">
                <a:lnSpc>
                  <a:spcPct val="150000"/>
                </a:lnSpc>
                <a:spcBef>
                  <a:spcPts val="0"/>
                </a:spcBef>
                <a:spcAft>
                  <a:spcPts val="0"/>
                </a:spcAft>
                <a:buClr>
                  <a:srgbClr val="595959"/>
                </a:buClr>
                <a:buSzPts val="1800"/>
                <a:buFont typeface="Nunito"/>
                <a:buNone/>
                <a:tabLst/>
                <a:defRPr/>
              </a:pPr>
              <a:r>
                <a:rPr kumimoji="0" lang="en-GB" sz="1200" b="0" i="0" u="none" strike="noStrike" kern="0" cap="none" spc="0" normalizeH="0" baseline="30000" noProof="0" dirty="0">
                  <a:ln>
                    <a:noFill/>
                  </a:ln>
                  <a:solidFill>
                    <a:srgbClr val="000000"/>
                  </a:solidFill>
                  <a:effectLst/>
                  <a:uLnTx/>
                  <a:uFillTx/>
                  <a:latin typeface="Arial"/>
                  <a:sym typeface="Nunito"/>
                </a:rPr>
                <a:t>   6 4</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4,172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4 ÷ 2 = 2</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6 + 2 = 8</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74145" y="3531937"/>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689642"/>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10% of 3,200 = 320</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5% of 3,200 = 160</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15% of 3,200 = 480 </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480</a:t>
              </a:r>
            </a:p>
          </p:txBody>
        </p:sp>
      </p:grpSp>
    </p:spTree>
    <p:extLst>
      <p:ext uri="{BB962C8B-B14F-4D97-AF65-F5344CB8AC3E}">
        <p14:creationId xmlns:p14="http://schemas.microsoft.com/office/powerpoint/2010/main" val="3337470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705A52-C935-D94C-96FC-60AF8DE29682}"/>
              </a:ext>
            </a:extLst>
          </p:cNvPr>
          <p:cNvPicPr>
            <a:picLocks noChangeAspect="1"/>
          </p:cNvPicPr>
          <p:nvPr/>
        </p:nvPicPr>
        <p:blipFill>
          <a:blip r:embed="rId3"/>
          <a:stretch>
            <a:fillRect/>
          </a:stretch>
        </p:blipFill>
        <p:spPr>
          <a:xfrm>
            <a:off x="523994" y="1177832"/>
            <a:ext cx="3832697" cy="1801038"/>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18</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7" name="Picture 6">
            <a:extLst>
              <a:ext uri="{FF2B5EF4-FFF2-40B4-BE49-F238E27FC236}">
                <a16:creationId xmlns:a16="http://schemas.microsoft.com/office/drawing/2014/main" id="{E8C1B1E8-13AA-1F48-A1D5-AF50B297E2B9}"/>
              </a:ext>
            </a:extLst>
          </p:cNvPr>
          <p:cNvPicPr>
            <a:picLocks noChangeAspect="1"/>
          </p:cNvPicPr>
          <p:nvPr/>
        </p:nvPicPr>
        <p:blipFill>
          <a:blip r:embed="rId4"/>
          <a:stretch>
            <a:fillRect/>
          </a:stretch>
        </p:blipFill>
        <p:spPr>
          <a:xfrm>
            <a:off x="4592628" y="956690"/>
            <a:ext cx="4154180" cy="3591874"/>
          </a:xfrm>
          <a:prstGeom prst="rect">
            <a:avLst/>
          </a:prstGeom>
        </p:spPr>
      </p:pic>
    </p:spTree>
    <p:extLst>
      <p:ext uri="{BB962C8B-B14F-4D97-AF65-F5344CB8AC3E}">
        <p14:creationId xmlns:p14="http://schemas.microsoft.com/office/powerpoint/2010/main" val="257598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15th May </a:t>
            </a:r>
            <a:r>
              <a:rPr lang="en-GB" dirty="0"/>
              <a:t>and </a:t>
            </a:r>
            <a:r>
              <a:rPr lang="en-GB" dirty="0">
                <a:solidFill>
                  <a:srgbClr val="283593"/>
                </a:solidFill>
              </a:rPr>
              <a:t>paper 3 </a:t>
            </a:r>
            <a:r>
              <a:rPr lang="en-GB" dirty="0"/>
              <a:t>will take place on </a:t>
            </a:r>
            <a:r>
              <a:rPr lang="en-GB" dirty="0">
                <a:solidFill>
                  <a:srgbClr val="283593"/>
                </a:solidFill>
              </a:rPr>
              <a:t>Thursday 16th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19</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30787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787236-F1F7-4C4A-A28E-69C19131A012}"/>
              </a:ext>
            </a:extLst>
          </p:cNvPr>
          <p:cNvPicPr>
            <a:picLocks noChangeAspect="1"/>
          </p:cNvPicPr>
          <p:nvPr/>
        </p:nvPicPr>
        <p:blipFill>
          <a:blip r:embed="rId3"/>
          <a:stretch>
            <a:fillRect/>
          </a:stretch>
        </p:blipFill>
        <p:spPr>
          <a:xfrm>
            <a:off x="4622557" y="1271356"/>
            <a:ext cx="4445000" cy="21209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BB751111-24EC-5144-BC96-5FE0ABCFE385}"/>
              </a:ext>
            </a:extLst>
          </p:cNvPr>
          <p:cNvPicPr>
            <a:picLocks noChangeAspect="1"/>
          </p:cNvPicPr>
          <p:nvPr/>
        </p:nvPicPr>
        <p:blipFill>
          <a:blip r:embed="rId4"/>
          <a:stretch>
            <a:fillRect/>
          </a:stretch>
        </p:blipFill>
        <p:spPr>
          <a:xfrm>
            <a:off x="76445" y="1271356"/>
            <a:ext cx="4445000" cy="19685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20</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2809960"/>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2.25</a:t>
            </a:r>
            <a:endParaRPr kumimoji="0" lang="en-GB" sz="1200" b="0" i="0" u="sng" strike="noStrike" kern="0" cap="none" spc="0" normalizeH="0" baseline="0" noProof="0" dirty="0">
              <a:ln>
                <a:noFill/>
              </a:ln>
              <a:solidFill>
                <a:srgbClr val="000000"/>
              </a:solidFill>
              <a:effectLst/>
              <a:uLnTx/>
              <a:uFillTx/>
              <a:latin typeface="Arial"/>
              <a:sym typeface="Nunito"/>
            </a:endParaRPr>
          </a:p>
        </p:txBody>
      </p:sp>
      <mc:AlternateContent xmlns:mc="http://schemas.openxmlformats.org/markup-compatibility/2006" xmlns:a14="http://schemas.microsoft.com/office/drawing/2010/main">
        <mc:Choice Requires="a14">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964458" y="2736241"/>
                <a:ext cx="508000" cy="5036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14:m>
                  <m:oMathPara xmlns:m="http://schemas.openxmlformats.org/officeDocument/2006/math">
                    <m:oMathParaPr>
                      <m:jc m:val="centerGroup"/>
                    </m:oMathParaPr>
                    <m:oMath xmlns:m="http://schemas.openxmlformats.org/officeDocument/2006/math">
                      <m:f>
                        <m:fPr>
                          <m:ctrlPr>
                            <a:rPr kumimoji="0" lang="en-GB" sz="1200" b="0" i="1" u="none" strike="noStrike" kern="0" cap="none" spc="0" normalizeH="0" baseline="0" noProof="0" dirty="0" smtClean="0">
                              <a:ln>
                                <a:noFill/>
                              </a:ln>
                              <a:solidFill>
                                <a:srgbClr val="000000"/>
                              </a:solidFill>
                              <a:effectLst/>
                              <a:uLnTx/>
                              <a:uFillTx/>
                              <a:latin typeface="Cambria Math" panose="02040503050406030204" pitchFamily="18" charset="0"/>
                              <a:sym typeface="Nunito"/>
                            </a:rPr>
                          </m:ctrlPr>
                        </m:fPr>
                        <m:num>
                          <m:r>
                            <m:rPr>
                              <m:nor/>
                            </m:rPr>
                            <a:rPr kumimoji="0" lang="en-GB" sz="1200" b="0"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sym typeface="Nunito"/>
                            </a:rPr>
                            <m:t>6</m:t>
                          </m:r>
                        </m:num>
                        <m:den>
                          <m:r>
                            <m:rPr>
                              <m:nor/>
                            </m:rPr>
                            <a:rPr kumimoji="0" lang="en-GB" sz="1200" b="0"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sym typeface="Nunito"/>
                            </a:rPr>
                            <m:t>10</m:t>
                          </m:r>
                        </m:den>
                      </m:f>
                    </m:oMath>
                  </m:oMathPara>
                </a14:m>
                <a:endParaRPr kumimoji="0" lang="en-GB" sz="1200" b="0" i="0" u="none" strike="noStrike" kern="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Nunito"/>
                </a:endParaRPr>
              </a:p>
            </p:txBody>
          </p:sp>
        </mc:Choice>
        <mc:Fallback xmlns="">
          <p:sp>
            <p:nvSpPr>
              <p:cNvPr id="9" name="Text Placeholder 2">
                <a:extLst>
                  <a:ext uri="{FF2B5EF4-FFF2-40B4-BE49-F238E27FC236}">
                    <a16:creationId xmlns:a16="http://schemas.microsoft.com/office/drawing/2014/main" id="{66004582-6EA4-400E-9A0B-42DA726726DE}"/>
                  </a:ext>
                </a:extLst>
              </p:cNvPr>
              <p:cNvSpPr txBox="1">
                <a:spLocks noRot="1" noChangeAspect="1" noMove="1" noResize="1" noEditPoints="1" noAdjustHandles="1" noChangeArrowheads="1" noChangeShapeType="1" noTextEdit="1"/>
              </p:cNvSpPr>
              <p:nvPr/>
            </p:nvSpPr>
            <p:spPr>
              <a:xfrm>
                <a:off x="7964458" y="2736241"/>
                <a:ext cx="508000" cy="503615"/>
              </a:xfrm>
              <a:prstGeom prst="rect">
                <a:avLst/>
              </a:prstGeom>
              <a:blipFill>
                <a:blip r:embed="rId5"/>
                <a:stretch>
                  <a:fillRect/>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72549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7" name="Picture 6">
            <a:extLst>
              <a:ext uri="{FF2B5EF4-FFF2-40B4-BE49-F238E27FC236}">
                <a16:creationId xmlns:a16="http://schemas.microsoft.com/office/drawing/2014/main" id="{C3B7A31B-D41E-B34E-9DA3-E9CDDE99EBA4}"/>
              </a:ext>
            </a:extLst>
          </p:cNvPr>
          <p:cNvPicPr>
            <a:picLocks noChangeAspect="1"/>
          </p:cNvPicPr>
          <p:nvPr/>
        </p:nvPicPr>
        <p:blipFill>
          <a:blip r:embed="rId3"/>
          <a:stretch>
            <a:fillRect/>
          </a:stretch>
        </p:blipFill>
        <p:spPr>
          <a:xfrm>
            <a:off x="311700" y="1230180"/>
            <a:ext cx="3781705" cy="370607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5836010-A4E0-A648-B8D2-52285C70A519}"/>
              </a:ext>
            </a:extLst>
          </p:cNvPr>
          <p:cNvPicPr>
            <a:picLocks noChangeAspect="1"/>
          </p:cNvPicPr>
          <p:nvPr/>
        </p:nvPicPr>
        <p:blipFill>
          <a:blip r:embed="rId4"/>
          <a:stretch>
            <a:fillRect/>
          </a:stretch>
        </p:blipFill>
        <p:spPr>
          <a:xfrm>
            <a:off x="4423758" y="1230180"/>
            <a:ext cx="4597400" cy="2222500"/>
          </a:xfrm>
          <a:prstGeom prst="rect">
            <a:avLst/>
          </a:prstGeom>
        </p:spPr>
      </p:pic>
    </p:spTree>
    <p:extLst>
      <p:ext uri="{BB962C8B-B14F-4D97-AF65-F5344CB8AC3E}">
        <p14:creationId xmlns:p14="http://schemas.microsoft.com/office/powerpoint/2010/main" val="145160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12" name="Picture 11">
            <a:extLst>
              <a:ext uri="{FF2B5EF4-FFF2-40B4-BE49-F238E27FC236}">
                <a16:creationId xmlns:a16="http://schemas.microsoft.com/office/drawing/2014/main" id="{C756C762-1622-C24B-A2BB-2DA0CC69BA8B}"/>
              </a:ext>
            </a:extLst>
          </p:cNvPr>
          <p:cNvPicPr>
            <a:picLocks noChangeAspect="1"/>
          </p:cNvPicPr>
          <p:nvPr/>
        </p:nvPicPr>
        <p:blipFill>
          <a:blip r:embed="rId3"/>
          <a:stretch>
            <a:fillRect/>
          </a:stretch>
        </p:blipFill>
        <p:spPr>
          <a:xfrm>
            <a:off x="217850" y="1271355"/>
            <a:ext cx="4445000" cy="3162300"/>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C062EDFC-3136-534B-86EF-52C8CF901302}"/>
              </a:ext>
            </a:extLst>
          </p:cNvPr>
          <p:cNvPicPr>
            <a:picLocks noChangeAspect="1"/>
          </p:cNvPicPr>
          <p:nvPr/>
        </p:nvPicPr>
        <p:blipFill>
          <a:blip r:embed="rId4"/>
          <a:stretch>
            <a:fillRect/>
          </a:stretch>
        </p:blipFill>
        <p:spPr>
          <a:xfrm>
            <a:off x="4812252" y="1217450"/>
            <a:ext cx="4278876" cy="28172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08429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65FFC658-E6D1-9243-B0B1-7708F97CF5C7}"/>
              </a:ext>
            </a:extLst>
          </p:cNvPr>
          <p:cNvPicPr>
            <a:picLocks noChangeAspect="1"/>
          </p:cNvPicPr>
          <p:nvPr/>
        </p:nvPicPr>
        <p:blipFill>
          <a:blip r:embed="rId3"/>
          <a:stretch>
            <a:fillRect/>
          </a:stretch>
        </p:blipFill>
        <p:spPr>
          <a:xfrm>
            <a:off x="2273366" y="820174"/>
            <a:ext cx="3300615" cy="419694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0A0028B-A77E-BC45-A008-E6BE2E925C35}"/>
              </a:ext>
            </a:extLst>
          </p:cNvPr>
          <p:cNvPicPr>
            <a:picLocks noChangeAspect="1"/>
          </p:cNvPicPr>
          <p:nvPr/>
        </p:nvPicPr>
        <p:blipFill>
          <a:blip r:embed="rId4"/>
          <a:stretch>
            <a:fillRect/>
          </a:stretch>
        </p:blipFill>
        <p:spPr>
          <a:xfrm>
            <a:off x="5608322" y="509047"/>
            <a:ext cx="3431690" cy="37350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5274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2000" b="0" i="0" u="none" strike="noStrike" kern="0" cap="none" spc="0" normalizeH="0" baseline="0" noProof="0">
              <a:ln>
                <a:noFill/>
              </a:ln>
              <a:solidFill>
                <a:srgbClr val="000000"/>
              </a:solidFill>
              <a:effectLst/>
              <a:uLnTx/>
              <a:uFillTx/>
              <a:latin typeface="Sue Ellen Francisco"/>
              <a:ea typeface="Sue Ellen Francisco"/>
              <a:cs typeface="Sue Ellen Francisco"/>
              <a:sym typeface="Sue Ellen Francisco"/>
            </a:endParaRPr>
          </a:p>
        </p:txBody>
      </p:sp>
      <p:sp>
        <p:nvSpPr>
          <p:cNvPr id="56" name="Google Shape;56;p2"/>
          <p:cNvSpPr txBox="1"/>
          <p:nvPr/>
        </p:nvSpPr>
        <p:spPr>
          <a:xfrm>
            <a:off x="585049" y="1326064"/>
            <a:ext cx="7944451" cy="369327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Daily Flashback</a:t>
            </a:r>
            <a:r>
              <a:rPr kumimoji="0" lang="en-GB" sz="2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 of questions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baseline="0" dirty="0">
                <a:latin typeface="Sue Ellen Francisco"/>
                <a:ea typeface="Sue Ellen Francisco"/>
                <a:cs typeface="Sue Ellen Francisco"/>
                <a:sym typeface="Sue Ellen Francisco"/>
              </a:rPr>
              <a:t>Daily</a:t>
            </a:r>
            <a:r>
              <a:rPr lang="en-GB" sz="2800" dirty="0">
                <a:latin typeface="Sue Ellen Francisco"/>
                <a:ea typeface="Sue Ellen Francisco"/>
                <a:cs typeface="Sue Ellen Francisco"/>
                <a:sym typeface="Sue Ellen Francisco"/>
              </a:rPr>
              <a:t> Maths Teaching</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Fluency</a:t>
            </a:r>
            <a:r>
              <a:rPr kumimoji="0" lang="en-GB" sz="2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 Fact Sheets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baseline="0" dirty="0" err="1">
                <a:latin typeface="Sue Ellen Francisco"/>
                <a:ea typeface="Sue Ellen Francisco"/>
                <a:cs typeface="Sue Ellen Francisco"/>
                <a:sym typeface="Sue Ellen Francisco"/>
              </a:rPr>
              <a:t>TTRockstars</a:t>
            </a:r>
            <a:endParaRPr lang="en-GB" sz="2800" baseline="0" dirty="0">
              <a:latin typeface="Sue Ellen Francisco"/>
              <a:ea typeface="Sue Ellen Francisco"/>
              <a:cs typeface="Sue Ellen Francisco"/>
              <a:sym typeface="Sue Ellen Francisco"/>
            </a:endParaRP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Revision of topics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2800" baseline="0" dirty="0">
                <a:latin typeface="Sue Ellen Francisco"/>
                <a:ea typeface="Sue Ellen Francisco"/>
                <a:cs typeface="Sue Ellen Francisco"/>
                <a:sym typeface="Sue Ellen Francisco"/>
              </a:rPr>
              <a:t>Interventions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2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QLA</a:t>
            </a:r>
            <a:endParaRPr kumimoji="0" lang="en-GB" sz="2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ctr"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p:txBody>
      </p:sp>
      <p:sp>
        <p:nvSpPr>
          <p:cNvPr id="57" name="Google Shape;57;p2"/>
          <p:cNvSpPr txBox="1"/>
          <p:nvPr/>
        </p:nvSpPr>
        <p:spPr>
          <a:xfrm>
            <a:off x="585049" y="402225"/>
            <a:ext cx="5053751" cy="800189"/>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rPr>
              <a:t>What we’re doing in School</a:t>
            </a:r>
            <a:endParaRPr kumimoji="0"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endParaRPr>
          </a:p>
        </p:txBody>
      </p:sp>
    </p:spTree>
    <p:extLst>
      <p:ext uri="{BB962C8B-B14F-4D97-AF65-F5344CB8AC3E}">
        <p14:creationId xmlns:p14="http://schemas.microsoft.com/office/powerpoint/2010/main" val="197963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2000" b="0" i="0" u="none" strike="noStrike" kern="0" cap="none" spc="0" normalizeH="0" baseline="0" noProof="0">
              <a:ln>
                <a:noFill/>
              </a:ln>
              <a:solidFill>
                <a:srgbClr val="000000"/>
              </a:solidFill>
              <a:effectLst/>
              <a:uLnTx/>
              <a:uFillTx/>
              <a:latin typeface="Sue Ellen Francisco"/>
              <a:ea typeface="Sue Ellen Francisco"/>
              <a:cs typeface="Sue Ellen Francisco"/>
              <a:sym typeface="Sue Ellen Francisco"/>
            </a:endParaRPr>
          </a:p>
        </p:txBody>
      </p:sp>
      <p:sp>
        <p:nvSpPr>
          <p:cNvPr id="56" name="Google Shape;56;p2"/>
          <p:cNvSpPr txBox="1"/>
          <p:nvPr/>
        </p:nvSpPr>
        <p:spPr>
          <a:xfrm>
            <a:off x="585049" y="1326064"/>
            <a:ext cx="7944451" cy="301617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dirty="0" err="1">
                <a:latin typeface="Sue Ellen Francisco"/>
                <a:ea typeface="Sue Ellen Francisco"/>
                <a:cs typeface="Sue Ellen Francisco"/>
                <a:sym typeface="Sue Ellen Francisco"/>
              </a:rPr>
              <a:t>TTRockstars</a:t>
            </a:r>
            <a:endParaRPr lang="en-GB" sz="3800" dirty="0">
              <a:latin typeface="Sue Ellen Francisco"/>
              <a:ea typeface="Sue Ellen Francisco"/>
              <a:cs typeface="Sue Ellen Francisco"/>
              <a:sym typeface="Sue Ellen Francisco"/>
            </a:endParaRP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Oak</a:t>
            </a:r>
            <a:r>
              <a:rPr kumimoji="0" lang="en-GB" sz="3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 Academy, BBC </a:t>
            </a:r>
            <a:r>
              <a:rPr kumimoji="0" lang="en-GB" sz="3800" b="0" i="0" u="none" strike="noStrike" kern="0" cap="none" spc="0" normalizeH="0" noProof="0" dirty="0" err="1">
                <a:ln>
                  <a:noFill/>
                </a:ln>
                <a:solidFill>
                  <a:srgbClr val="000000"/>
                </a:solidFill>
                <a:effectLst/>
                <a:uLnTx/>
                <a:uFillTx/>
                <a:latin typeface="Sue Ellen Francisco"/>
                <a:ea typeface="Sue Ellen Francisco"/>
                <a:cs typeface="Sue Ellen Francisco"/>
                <a:sym typeface="Sue Ellen Francisco"/>
              </a:rPr>
              <a:t>Bitesize</a:t>
            </a:r>
            <a:endParaRPr kumimoji="0" lang="en-GB" sz="3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baseline="0" dirty="0">
                <a:latin typeface="Sue Ellen Francisco"/>
                <a:ea typeface="Sue Ellen Francisco"/>
                <a:cs typeface="Sue Ellen Francisco"/>
                <a:sym typeface="Sue Ellen Francisco"/>
              </a:rPr>
              <a:t>Revision</a:t>
            </a:r>
            <a:r>
              <a:rPr lang="en-GB" sz="3800" dirty="0">
                <a:latin typeface="Sue Ellen Francisco"/>
                <a:ea typeface="Sue Ellen Francisco"/>
                <a:cs typeface="Sue Ellen Francisco"/>
                <a:sym typeface="Sue Ellen Francisco"/>
              </a:rPr>
              <a:t> Guides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Arithmetic</a:t>
            </a:r>
            <a:r>
              <a:rPr kumimoji="0" lang="en-GB" sz="3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 Problems </a:t>
            </a:r>
            <a:endPar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ctr"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p:txBody>
      </p:sp>
      <p:sp>
        <p:nvSpPr>
          <p:cNvPr id="57" name="Google Shape;57;p2"/>
          <p:cNvSpPr txBox="1"/>
          <p:nvPr/>
        </p:nvSpPr>
        <p:spPr>
          <a:xfrm>
            <a:off x="585049" y="402225"/>
            <a:ext cx="5053751" cy="800189"/>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rPr>
              <a:t>What you can do at home</a:t>
            </a:r>
            <a:endParaRPr kumimoji="0"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endParaRPr>
          </a:p>
        </p:txBody>
      </p:sp>
    </p:spTree>
    <p:extLst>
      <p:ext uri="{BB962C8B-B14F-4D97-AF65-F5344CB8AC3E}">
        <p14:creationId xmlns:p14="http://schemas.microsoft.com/office/powerpoint/2010/main" val="495945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2"/>
          <p:cNvSpPr txBox="1"/>
          <p:nvPr/>
        </p:nvSpPr>
        <p:spPr>
          <a:xfrm>
            <a:off x="368700" y="278575"/>
            <a:ext cx="2097600" cy="196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2000" b="0" i="0" u="none" strike="noStrike" kern="0" cap="none" spc="0" normalizeH="0" baseline="0" noProof="0">
              <a:ln>
                <a:noFill/>
              </a:ln>
              <a:solidFill>
                <a:srgbClr val="000000"/>
              </a:solidFill>
              <a:effectLst/>
              <a:uLnTx/>
              <a:uFillTx/>
              <a:latin typeface="Sue Ellen Francisco"/>
              <a:ea typeface="Sue Ellen Francisco"/>
              <a:cs typeface="Sue Ellen Francisco"/>
              <a:sym typeface="Sue Ellen Francisco"/>
            </a:endParaRPr>
          </a:p>
        </p:txBody>
      </p:sp>
      <p:sp>
        <p:nvSpPr>
          <p:cNvPr id="56" name="Google Shape;56;p2"/>
          <p:cNvSpPr txBox="1"/>
          <p:nvPr/>
        </p:nvSpPr>
        <p:spPr>
          <a:xfrm>
            <a:off x="585049" y="1326064"/>
            <a:ext cx="7944451" cy="418572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rPr>
              <a:t>Working</a:t>
            </a:r>
            <a:r>
              <a:rPr kumimoji="0" lang="en-GB" sz="3800" b="0" i="0" u="none" strike="noStrike" kern="0" cap="none" spc="0" normalizeH="0" noProof="0" dirty="0">
                <a:ln>
                  <a:noFill/>
                </a:ln>
                <a:solidFill>
                  <a:srgbClr val="000000"/>
                </a:solidFill>
                <a:effectLst/>
                <a:uLnTx/>
                <a:uFillTx/>
                <a:latin typeface="Sue Ellen Francisco"/>
                <a:ea typeface="Sue Ellen Francisco"/>
                <a:cs typeface="Sue Ellen Francisco"/>
                <a:sym typeface="Sue Ellen Francisco"/>
              </a:rPr>
              <a:t> in groups in classrooms. </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baseline="0" dirty="0">
                <a:latin typeface="Sue Ellen Francisco"/>
                <a:ea typeface="Sue Ellen Francisco"/>
                <a:cs typeface="Sue Ellen Francisco"/>
                <a:sym typeface="Sue Ellen Francisco"/>
              </a:rPr>
              <a:t>Mock</a:t>
            </a:r>
            <a:r>
              <a:rPr lang="en-GB" sz="3800" dirty="0">
                <a:latin typeface="Sue Ellen Francisco"/>
                <a:ea typeface="Sue Ellen Francisco"/>
                <a:cs typeface="Sue Ellen Francisco"/>
                <a:sym typeface="Sue Ellen Francisco"/>
              </a:rPr>
              <a:t> SATs Week to Prepare them</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dirty="0">
                <a:latin typeface="Sue Ellen Francisco"/>
                <a:ea typeface="Sue Ellen Francisco"/>
                <a:cs typeface="Sue Ellen Francisco"/>
                <a:sym typeface="Sue Ellen Francisco"/>
              </a:rPr>
              <a:t>Breakfast on morning of SATs</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r>
              <a:rPr lang="en-GB" sz="3800" dirty="0">
                <a:latin typeface="Sue Ellen Francisco"/>
                <a:ea typeface="Sue Ellen Francisco"/>
                <a:cs typeface="Sue Ellen Francisco"/>
                <a:sym typeface="Sue Ellen Francisco"/>
              </a:rPr>
              <a:t>Calm, relaxed atmosphere to support them to do the best they can</a:t>
            </a:r>
          </a:p>
          <a:p>
            <a:pPr marL="0" marR="0" lvl="0" indent="0" algn="l"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lang="en-GB"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a:p>
            <a:pPr marL="0" marR="0" lvl="0" indent="0" algn="ctr" defTabSz="914400" rtl="0" eaLnBrk="1" fontAlgn="auto" latinLnBrk="0" hangingPunct="1">
              <a:lnSpc>
                <a:spcPct val="100000"/>
              </a:lnSpc>
              <a:spcBef>
                <a:spcPts val="0"/>
              </a:spcBef>
              <a:spcAft>
                <a:spcPts val="0"/>
              </a:spcAft>
              <a:buClr>
                <a:srgbClr val="000000"/>
              </a:buClr>
              <a:buSzPts val="2100"/>
              <a:buFont typeface="Arial"/>
              <a:buNone/>
              <a:tabLst/>
              <a:defRPr/>
            </a:pPr>
            <a:endParaRPr kumimoji="0" sz="3800" b="0" i="0" u="none" strike="noStrike" kern="0" cap="none" spc="0" normalizeH="0" baseline="0" noProof="0" dirty="0">
              <a:ln>
                <a:noFill/>
              </a:ln>
              <a:solidFill>
                <a:srgbClr val="000000"/>
              </a:solidFill>
              <a:effectLst/>
              <a:uLnTx/>
              <a:uFillTx/>
              <a:latin typeface="Sue Ellen Francisco"/>
              <a:ea typeface="Sue Ellen Francisco"/>
              <a:cs typeface="Sue Ellen Francisco"/>
              <a:sym typeface="Sue Ellen Francisco"/>
            </a:endParaRPr>
          </a:p>
        </p:txBody>
      </p:sp>
      <p:sp>
        <p:nvSpPr>
          <p:cNvPr id="57" name="Google Shape;57;p2"/>
          <p:cNvSpPr txBox="1"/>
          <p:nvPr/>
        </p:nvSpPr>
        <p:spPr>
          <a:xfrm>
            <a:off x="585049" y="475375"/>
            <a:ext cx="6913031" cy="800189"/>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rPr>
              <a:t>SATS Week at </a:t>
            </a:r>
            <a:r>
              <a:rPr lang="en-GB" sz="4000" u="sng" dirty="0">
                <a:solidFill>
                  <a:schemeClr val="accent1">
                    <a:lumMod val="75000"/>
                  </a:schemeClr>
                </a:solidFill>
                <a:latin typeface="Sue Ellen Francisco"/>
                <a:ea typeface="Sue Ellen Francisco"/>
                <a:cs typeface="Sue Ellen Francisco"/>
                <a:sym typeface="Sue Ellen Francisco"/>
              </a:rPr>
              <a:t>Discovery Primary Academy</a:t>
            </a:r>
            <a:endParaRPr kumimoji="0" sz="4000" b="0" i="0" u="sng" strike="noStrike" kern="0" cap="none" spc="0" normalizeH="0" baseline="0" noProof="0" dirty="0">
              <a:ln>
                <a:noFill/>
              </a:ln>
              <a:solidFill>
                <a:schemeClr val="accent1">
                  <a:lumMod val="75000"/>
                </a:schemeClr>
              </a:solidFill>
              <a:effectLst/>
              <a:uLnTx/>
              <a:uFillTx/>
              <a:latin typeface="Sue Ellen Francisco"/>
              <a:ea typeface="Sue Ellen Francisco"/>
              <a:cs typeface="Sue Ellen Francisco"/>
              <a:sym typeface="Sue Ellen Francisco"/>
            </a:endParaRPr>
          </a:p>
        </p:txBody>
      </p:sp>
    </p:spTree>
    <p:extLst>
      <p:ext uri="{BB962C8B-B14F-4D97-AF65-F5344CB8AC3E}">
        <p14:creationId xmlns:p14="http://schemas.microsoft.com/office/powerpoint/2010/main" val="1092010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27</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78286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2"/>
              </a:rPr>
              <a:t>thirdspacelearning.com/blog/category/for-parents/</a:t>
            </a:r>
            <a:r>
              <a:rPr lang="en-GB" dirty="0"/>
              <a:t> or register free for the Third Space Learning Maths Hub (</a:t>
            </a:r>
            <a:r>
              <a:rPr lang="en-GB" dirty="0">
                <a:hlinkClick r:id="rId3"/>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28</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245908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118335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1302460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805644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lang="en" sz="1000" b="0" i="0" u="none" strike="noStrike" kern="0" cap="none" spc="0" normalizeH="0" baseline="0" noProof="0">
              <a:ln>
                <a:noFill/>
              </a:ln>
              <a:solidFill>
                <a:srgbClr val="595959"/>
              </a:solidFill>
              <a:effectLst/>
              <a:uLnTx/>
              <a:uFillTx/>
              <a:latin typeface="Arial"/>
              <a:cs typeface="Arial"/>
              <a:sym typeface="Arial"/>
            </a:endParaRPr>
          </a:p>
        </p:txBody>
      </p:sp>
    </p:spTree>
    <p:extLst>
      <p:ext uri="{BB962C8B-B14F-4D97-AF65-F5344CB8AC3E}">
        <p14:creationId xmlns:p14="http://schemas.microsoft.com/office/powerpoint/2010/main" val="4046035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4"/>
          <p:cNvPicPr>
            <a:picLocks noChangeAspect="1"/>
          </p:cNvPicPr>
          <p:nvPr/>
        </p:nvPicPr>
        <p:blipFill>
          <a:blip r:embed="rId2"/>
          <a:stretch>
            <a:fillRect/>
          </a:stretch>
        </p:blipFill>
        <p:spPr>
          <a:xfrm>
            <a:off x="2286000" y="323850"/>
            <a:ext cx="4019550" cy="4819650"/>
          </a:xfrm>
          <a:prstGeom prst="rect">
            <a:avLst/>
          </a:prstGeom>
        </p:spPr>
      </p:pic>
      <p:sp>
        <p:nvSpPr>
          <p:cNvPr id="3" name="Text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33</a:t>
            </a:fld>
            <a:endParaRPr lang="en"/>
          </a:p>
        </p:txBody>
      </p:sp>
    </p:spTree>
    <p:extLst>
      <p:ext uri="{BB962C8B-B14F-4D97-AF65-F5344CB8AC3E}">
        <p14:creationId xmlns:p14="http://schemas.microsoft.com/office/powerpoint/2010/main" val="174938007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TotalTime>
  <Words>2804</Words>
  <Application>Microsoft Office PowerPoint</Application>
  <PresentationFormat>On-screen Show (16:9)</PresentationFormat>
  <Paragraphs>289</Paragraphs>
  <Slides>33</Slides>
  <Notes>26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Nunito Sans SemiBold</vt:lpstr>
      <vt:lpstr>Nunito</vt:lpstr>
      <vt:lpstr>Sue Ellen Francisco</vt:lpstr>
      <vt:lpstr>Cambria Math</vt:lpstr>
      <vt:lpstr>Simple Light</vt:lpstr>
      <vt:lpstr>TSL</vt:lpstr>
      <vt:lpstr>PowerPoint Presentation</vt:lpstr>
      <vt:lpstr>When and how the SATs are completed</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PowerPoint Presentation</vt:lpstr>
      <vt:lpstr>PowerPoint Presentation</vt:lpstr>
      <vt:lpstr>Maths: Wednesday 15th May and Thursday 16th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PowerPoint Presentation</vt:lpstr>
      <vt:lpstr>PowerPoint Presentation</vt:lpstr>
      <vt:lpstr>PowerPoint Presentation</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Stuart Mills</dc:creator>
  <cp:lastModifiedBy>Michelle</cp:lastModifiedBy>
  <cp:revision>23</cp:revision>
  <dcterms:modified xsi:type="dcterms:W3CDTF">2024-04-28T14:53:19Z</dcterms:modified>
</cp:coreProperties>
</file>