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8"/>
  </p:notesMasterIdLst>
  <p:sldIdLst>
    <p:sldId id="260" r:id="rId5"/>
    <p:sldId id="261" r:id="rId6"/>
    <p:sldId id="262" r:id="rId7"/>
  </p:sldIdLst>
  <p:sldSz cx="9906000" cy="6858000" type="A4"/>
  <p:notesSz cx="6889750" cy="967105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8692"/>
    <a:srgbClr val="48B9B1"/>
    <a:srgbClr val="80B742"/>
    <a:srgbClr val="219570"/>
    <a:srgbClr val="51A6DC"/>
    <a:srgbClr val="53BBE4"/>
    <a:srgbClr val="84CBEC"/>
    <a:srgbClr val="5C6AAE"/>
    <a:srgbClr val="DC1A14"/>
    <a:srgbClr val="83191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175" autoAdjust="0"/>
    <p:restoredTop sz="94658"/>
  </p:normalViewPr>
  <p:slideViewPr>
    <p:cSldViewPr snapToGrid="0" snapToObjects="1">
      <p:cViewPr varScale="1">
        <p:scale>
          <a:sx n="90" d="100"/>
          <a:sy n="90" d="100"/>
        </p:scale>
        <p:origin x="854" y="67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rt S (Discovery)" userId="5709db3d-55d1-41ad-abc5-672692553984" providerId="ADAL" clId="{A471EFFD-B7EE-46E0-A2AE-0CBEE261ABB3}"/>
    <pc:docChg chg="modSld">
      <pc:chgData name="Hart S (Discovery)" userId="5709db3d-55d1-41ad-abc5-672692553984" providerId="ADAL" clId="{A471EFFD-B7EE-46E0-A2AE-0CBEE261ABB3}" dt="2026-06-05T14:20:17.231" v="2" actId="20577"/>
      <pc:docMkLst>
        <pc:docMk/>
      </pc:docMkLst>
      <pc:sldChg chg="modSp mod">
        <pc:chgData name="Hart S (Discovery)" userId="5709db3d-55d1-41ad-abc5-672692553984" providerId="ADAL" clId="{A471EFFD-B7EE-46E0-A2AE-0CBEE261ABB3}" dt="2026-06-05T14:20:17.231" v="2" actId="20577"/>
        <pc:sldMkLst>
          <pc:docMk/>
          <pc:sldMk cId="1091007696" sldId="262"/>
        </pc:sldMkLst>
        <pc:graphicFrameChg chg="modGraphic">
          <ac:chgData name="Hart S (Discovery)" userId="5709db3d-55d1-41ad-abc5-672692553984" providerId="ADAL" clId="{A471EFFD-B7EE-46E0-A2AE-0CBEE261ABB3}" dt="2026-06-05T14:20:17.231" v="2" actId="20577"/>
          <ac:graphicFrameMkLst>
            <pc:docMk/>
            <pc:sldMk cId="1091007696" sldId="262"/>
            <ac:graphicFrameMk id="2" creationId="{BA12339B-EF72-EE94-D356-82969FDE6108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485232"/>
          </a:xfrm>
          <a:prstGeom prst="rect">
            <a:avLst/>
          </a:prstGeom>
        </p:spPr>
        <p:txBody>
          <a:bodyPr vert="horz" lIns="94631" tIns="47316" rIns="94631" bIns="47316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2597" y="0"/>
            <a:ext cx="2985558" cy="485232"/>
          </a:xfrm>
          <a:prstGeom prst="rect">
            <a:avLst/>
          </a:prstGeom>
        </p:spPr>
        <p:txBody>
          <a:bodyPr vert="horz" lIns="94631" tIns="47316" rIns="94631" bIns="47316" rtlCol="0"/>
          <a:lstStyle>
            <a:lvl1pPr algn="r">
              <a:defRPr sz="1200"/>
            </a:lvl1pPr>
          </a:lstStyle>
          <a:p>
            <a:fld id="{FA6B4404-6ED9-48A6-9B1D-9FC9EAECA604}" type="datetimeFigureOut">
              <a:rPr lang="en-GB" smtClean="0"/>
              <a:t>05/06/2026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87438" y="1208088"/>
            <a:ext cx="4714875" cy="3265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631" tIns="47316" rIns="94631" bIns="47316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975" y="4654193"/>
            <a:ext cx="5511800" cy="3807976"/>
          </a:xfrm>
          <a:prstGeom prst="rect">
            <a:avLst/>
          </a:prstGeom>
        </p:spPr>
        <p:txBody>
          <a:bodyPr vert="horz" lIns="94631" tIns="47316" rIns="94631" bIns="4731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85820"/>
            <a:ext cx="2985558" cy="485231"/>
          </a:xfrm>
          <a:prstGeom prst="rect">
            <a:avLst/>
          </a:prstGeom>
        </p:spPr>
        <p:txBody>
          <a:bodyPr vert="horz" lIns="94631" tIns="47316" rIns="94631" bIns="47316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2597" y="9185820"/>
            <a:ext cx="2985558" cy="485231"/>
          </a:xfrm>
          <a:prstGeom prst="rect">
            <a:avLst/>
          </a:prstGeom>
        </p:spPr>
        <p:txBody>
          <a:bodyPr vert="horz" lIns="94631" tIns="47316" rIns="94631" bIns="47316" rtlCol="0" anchor="b"/>
          <a:lstStyle>
            <a:lvl1pPr algn="r">
              <a:defRPr sz="1200"/>
            </a:lvl1pPr>
          </a:lstStyle>
          <a:p>
            <a:fld id="{F880DAFD-F3D9-4E07-82F7-095B792A69C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740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80DAFD-F3D9-4E07-82F7-095B792A69CD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1424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622E6-C2D3-334E-A2AE-39B65204B3B7}" type="datetimeFigureOut">
              <a:rPr lang="en-US" smtClean="0"/>
              <a:t>6/5/2026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AC60A-AFB9-E742-9EBC-C4D69A5C0A2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66272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622E6-C2D3-334E-A2AE-39B65204B3B7}" type="datetimeFigureOut">
              <a:rPr lang="en-US" smtClean="0"/>
              <a:t>6/5/2026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AC60A-AFB9-E742-9EBC-C4D69A5C0A2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8289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622E6-C2D3-334E-A2AE-39B65204B3B7}" type="datetimeFigureOut">
              <a:rPr lang="en-US" smtClean="0"/>
              <a:t>6/5/2026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AC60A-AFB9-E742-9EBC-C4D69A5C0A2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28301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622E6-C2D3-334E-A2AE-39B65204B3B7}" type="datetimeFigureOut">
              <a:rPr lang="en-US" smtClean="0"/>
              <a:t>6/5/2026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AC60A-AFB9-E742-9EBC-C4D69A5C0A2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31585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622E6-C2D3-334E-A2AE-39B65204B3B7}" type="datetimeFigureOut">
              <a:rPr lang="en-US" smtClean="0"/>
              <a:t>6/5/2026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AC60A-AFB9-E742-9EBC-C4D69A5C0A2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59904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622E6-C2D3-334E-A2AE-39B65204B3B7}" type="datetimeFigureOut">
              <a:rPr lang="en-US" smtClean="0"/>
              <a:t>6/5/2026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AC60A-AFB9-E742-9EBC-C4D69A5C0A2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00580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622E6-C2D3-334E-A2AE-39B65204B3B7}" type="datetimeFigureOut">
              <a:rPr lang="en-US" smtClean="0"/>
              <a:t>6/5/2026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AC60A-AFB9-E742-9EBC-C4D69A5C0A2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39184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622E6-C2D3-334E-A2AE-39B65204B3B7}" type="datetimeFigureOut">
              <a:rPr lang="en-US" smtClean="0"/>
              <a:t>6/5/2026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AC60A-AFB9-E742-9EBC-C4D69A5C0A2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59704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622E6-C2D3-334E-A2AE-39B65204B3B7}" type="datetimeFigureOut">
              <a:rPr lang="en-US" smtClean="0"/>
              <a:t>6/5/2026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AC60A-AFB9-E742-9EBC-C4D69A5C0A2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67864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622E6-C2D3-334E-A2AE-39B65204B3B7}" type="datetimeFigureOut">
              <a:rPr lang="en-US" smtClean="0"/>
              <a:t>6/5/2026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AC60A-AFB9-E742-9EBC-C4D69A5C0A2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10604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622E6-C2D3-334E-A2AE-39B65204B3B7}" type="datetimeFigureOut">
              <a:rPr lang="en-US" smtClean="0"/>
              <a:t>6/5/2026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AC60A-AFB9-E742-9EBC-C4D69A5C0A2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68301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C622E6-C2D3-334E-A2AE-39B65204B3B7}" type="datetimeFigureOut">
              <a:rPr lang="en-US" smtClean="0"/>
              <a:t>6/5/2026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9AC60A-AFB9-E742-9EBC-C4D69A5C0A2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9828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BB640C68-3B00-EF43-852E-A399198C1E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0872852"/>
              </p:ext>
            </p:extLst>
          </p:nvPr>
        </p:nvGraphicFramePr>
        <p:xfrm>
          <a:off x="1717470" y="1582995"/>
          <a:ext cx="6128953" cy="3949261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10702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646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167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15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5569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030026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Butter Chicken Curry with Tomato and Mint Sambal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(Mk,So)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Pepperoni Pizza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(G,Mk)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Roast Gammon with Gravy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00" b="0" u="sng" dirty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Pasta Bar </a:t>
                      </a:r>
                      <a:r>
                        <a:rPr lang="en-GB" sz="1000" b="1" u="sng" dirty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Beef Bolognese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Tomato sauce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Fish Fingers with Tomato Sauce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(G,F)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9786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Chickpeas Braised in Butter Curry with Tomato and Mint Sambal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(Mk,So)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Margherita Pizza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(G,Mk)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Quorn Roast with Gravy 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en-GB" sz="10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E,Mk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00" b="0" u="sng" dirty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Pasta Bar </a:t>
                      </a:r>
                      <a:r>
                        <a:rPr lang="en-GB" sz="1000" b="1" u="sng" dirty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(G)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Vegan Bolognese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Tomato sauce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Vegetable Fingers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3992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Sweetcorn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ptos" panose="020B00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Cauliflower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Coleslaw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(E)</a:t>
                      </a: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ptos" panose="020B00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Cabbage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ptos" panose="020B00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Carrots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Olives</a:t>
                      </a:r>
                      <a:b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ptos" panose="020B00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Cheese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(Mk)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Peas </a:t>
                      </a:r>
                      <a:b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ptos" panose="020B00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Baked beans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6212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50/50 Rice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Potato Wedges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Roasted New Potatoes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Parsley and Mint</a:t>
                      </a:r>
                      <a:b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Focaccia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b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Chips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1162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Fruity Jelly 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or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Fresh Fruit Platter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Beetroot Chocolate Cake 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(G,E,Mk,So)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Ice Cream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(Mk)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Peach Crumble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Banana Raisin Cookie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(G,E)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91880251"/>
                  </a:ext>
                </a:extLst>
              </a:tr>
            </a:tbl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DC7D6227-984A-D9AF-2E74-16DDB91F704E}"/>
              </a:ext>
            </a:extLst>
          </p:cNvPr>
          <p:cNvSpPr/>
          <p:nvPr/>
        </p:nvSpPr>
        <p:spPr>
          <a:xfrm>
            <a:off x="383458" y="6301170"/>
            <a:ext cx="189762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b="1" spc="20" dirty="0">
                <a:solidFill>
                  <a:srgbClr val="028692"/>
                </a:solidFill>
                <a:cs typeface="Aleo Bold Italic"/>
              </a:rPr>
              <a:t>13/0,4/05,1/06,22/06, 13/07</a:t>
            </a:r>
          </a:p>
        </p:txBody>
      </p:sp>
      <p:pic>
        <p:nvPicPr>
          <p:cNvPr id="9" name="Picture 8" descr="A white logo on a blue circle&#10;&#10;AI-generated content may be incorrect.">
            <a:extLst>
              <a:ext uri="{FF2B5EF4-FFF2-40B4-BE49-F238E27FC236}">
                <a16:creationId xmlns:a16="http://schemas.microsoft.com/office/drawing/2014/main" id="{56D0F36C-FF4F-A821-1B23-65AA5DE922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0023" y="2342535"/>
            <a:ext cx="241669" cy="241669"/>
          </a:xfrm>
          <a:prstGeom prst="rect">
            <a:avLst/>
          </a:prstGeom>
        </p:spPr>
      </p:pic>
      <p:pic>
        <p:nvPicPr>
          <p:cNvPr id="11" name="Picture 10" descr="A white logo on a blue circle&#10;&#10;AI-generated content may be incorrect.">
            <a:extLst>
              <a:ext uri="{FF2B5EF4-FFF2-40B4-BE49-F238E27FC236}">
                <a16:creationId xmlns:a16="http://schemas.microsoft.com/office/drawing/2014/main" id="{C4E48094-F761-78F3-D313-E879436E37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0023" y="3374571"/>
            <a:ext cx="241669" cy="241669"/>
          </a:xfrm>
          <a:prstGeom prst="rect">
            <a:avLst/>
          </a:prstGeom>
        </p:spPr>
      </p:pic>
      <p:pic>
        <p:nvPicPr>
          <p:cNvPr id="13" name="Picture 12" descr="A white logo on a blue circle&#10;&#10;AI-generated content may be incorrect.">
            <a:extLst>
              <a:ext uri="{FF2B5EF4-FFF2-40B4-BE49-F238E27FC236}">
                <a16:creationId xmlns:a16="http://schemas.microsoft.com/office/drawing/2014/main" id="{1A769660-5D20-BEAF-F067-91D6152140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0998" y="5251189"/>
            <a:ext cx="241669" cy="241669"/>
          </a:xfrm>
          <a:prstGeom prst="rect">
            <a:avLst/>
          </a:prstGeom>
        </p:spPr>
      </p:pic>
      <p:pic>
        <p:nvPicPr>
          <p:cNvPr id="17" name="Picture 16" descr="A white logo on a blue circle&#10;&#10;AI-generated content may be incorrect.">
            <a:extLst>
              <a:ext uri="{FF2B5EF4-FFF2-40B4-BE49-F238E27FC236}">
                <a16:creationId xmlns:a16="http://schemas.microsoft.com/office/drawing/2014/main" id="{99EAA2B2-BA9A-9206-FC55-6A9D093D97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5872" y="4560837"/>
            <a:ext cx="241669" cy="241669"/>
          </a:xfrm>
          <a:prstGeom prst="rect">
            <a:avLst/>
          </a:prstGeom>
        </p:spPr>
      </p:pic>
      <p:pic>
        <p:nvPicPr>
          <p:cNvPr id="18" name="Picture 17" descr="A white logo on a blue circle&#10;&#10;AI-generated content may be incorrect.">
            <a:extLst>
              <a:ext uri="{FF2B5EF4-FFF2-40B4-BE49-F238E27FC236}">
                <a16:creationId xmlns:a16="http://schemas.microsoft.com/office/drawing/2014/main" id="{15551C76-CF85-7E48-5DBA-534C512BA7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2935" y="4560837"/>
            <a:ext cx="241669" cy="24166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26287C6-C2E7-904C-9367-6D7A9462B923}"/>
              </a:ext>
            </a:extLst>
          </p:cNvPr>
          <p:cNvSpPr/>
          <p:nvPr/>
        </p:nvSpPr>
        <p:spPr>
          <a:xfrm>
            <a:off x="1717471" y="5525798"/>
            <a:ext cx="5969034" cy="24622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000" b="1" i="1" spc="20" dirty="0">
                <a:solidFill>
                  <a:srgbClr val="028692"/>
                </a:solidFill>
              </a:rPr>
              <a:t>Jacket Potatoes, ‘Allergen Free’ Salad Bar, Cold Desserts and Fresh Fruit are available daily</a:t>
            </a:r>
            <a:r>
              <a:rPr lang="en-US" sz="1000" b="1" i="1" spc="20" dirty="0">
                <a:solidFill>
                  <a:srgbClr val="028692"/>
                </a:solidFill>
                <a:cs typeface="Aleo Bold Italic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1971127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E77ED0AC-A302-0A51-04B1-1854A735289B}"/>
              </a:ext>
            </a:extLst>
          </p:cNvPr>
          <p:cNvSpPr/>
          <p:nvPr/>
        </p:nvSpPr>
        <p:spPr>
          <a:xfrm>
            <a:off x="363794" y="6301170"/>
            <a:ext cx="199594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b="1" spc="20" dirty="0">
                <a:solidFill>
                  <a:srgbClr val="028692"/>
                </a:solidFill>
                <a:cs typeface="Aleo Bold Italic"/>
              </a:rPr>
              <a:t>20/04,11/05,8/06,29/06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B9C2E83-82E7-8A9C-6739-78DBE72BB4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0338599"/>
              </p:ext>
            </p:extLst>
          </p:nvPr>
        </p:nvGraphicFramePr>
        <p:xfrm>
          <a:off x="1811383" y="1529427"/>
          <a:ext cx="5997655" cy="3936873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11786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77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63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347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7023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02807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Chicken Macaroni Pasta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00" b="1" dirty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GB" sz="1000" b="1" dirty="0" err="1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G,Mk,So</a:t>
                      </a:r>
                      <a:r>
                        <a:rPr lang="en-GB" sz="1000" b="1" dirty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Lamb and Eat Curious Tacos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(Mk)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Toad in the Hole with Gravy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en-GB" sz="10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G,E,Mk,Su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00" b="0" u="sng" dirty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Jacket Potato Bar: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950" b="0" dirty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Lamb Chilli ,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950" b="0" dirty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Baked Beans,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950" b="0" dirty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Pepperoni and Cheese </a:t>
                      </a:r>
                      <a:r>
                        <a:rPr lang="en-GB" sz="950" b="1" dirty="0">
                          <a:solidFill>
                            <a:schemeClr val="tx1"/>
                          </a:solidFill>
                          <a:effectLst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(Mk,Mu,So)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Fish Fingers with Tomato Sauce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(G,F)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45028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Macaroni and Cheese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en-GB" sz="10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G,Mk,Mu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Vegan Mince and Eat Curious Tacos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(Mk)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Vegetable Sausage Toad in the Hole with Gravy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en-GB" sz="10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G,E,Ce,Mk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Jacket Potato Bar: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Baked Beans and Cheese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(Mk)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Margherita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(Mk)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Tuna /Mayo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(F,E)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Vegetable Fingers 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7234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Sweetcorn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Broccoli</a:t>
                      </a:r>
                      <a:b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Green Beans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Cauliflower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Carrots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Coleslaw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(E)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Sweetcorn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Peas</a:t>
                      </a:r>
                      <a:b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ptos" panose="020B00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Baked beans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1081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Beetroot Focaccia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Mexican Rice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ptos" panose="020B00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Basmati rice 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Mashed Potato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(Mk)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ptos" panose="020B00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Chips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5455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Shortbread Biscuit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(G,E)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Fresh Fruit Platter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Banana Flapjack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Fruit Jelly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Vanilla Biscuit with Chocolate Sprinkles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(G)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ptos" panose="020B00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Pineapple and Carrot Cake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(G,Mk)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91880251"/>
                  </a:ext>
                </a:extLst>
              </a:tr>
            </a:tbl>
          </a:graphicData>
        </a:graphic>
      </p:graphicFrame>
      <p:pic>
        <p:nvPicPr>
          <p:cNvPr id="4" name="Picture 3" descr="A white logo on a blue circle&#10;&#10;AI-generated content may be incorrect.">
            <a:extLst>
              <a:ext uri="{FF2B5EF4-FFF2-40B4-BE49-F238E27FC236}">
                <a16:creationId xmlns:a16="http://schemas.microsoft.com/office/drawing/2014/main" id="{DE845551-5458-373E-84DC-C6185B71BC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8793" y="4590190"/>
            <a:ext cx="241669" cy="241669"/>
          </a:xfrm>
          <a:prstGeom prst="rect">
            <a:avLst/>
          </a:prstGeom>
        </p:spPr>
      </p:pic>
      <p:pic>
        <p:nvPicPr>
          <p:cNvPr id="5" name="Picture 4" descr="A white logo on a blue circle&#10;&#10;AI-generated content may be incorrect.">
            <a:extLst>
              <a:ext uri="{FF2B5EF4-FFF2-40B4-BE49-F238E27FC236}">
                <a16:creationId xmlns:a16="http://schemas.microsoft.com/office/drawing/2014/main" id="{6ABC7377-3FE6-B1DD-AE40-D854ABBF51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3561" y="4590189"/>
            <a:ext cx="241669" cy="24166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26287C6-C2E7-904C-9367-6D7A9462B923}"/>
              </a:ext>
            </a:extLst>
          </p:cNvPr>
          <p:cNvSpPr/>
          <p:nvPr/>
        </p:nvSpPr>
        <p:spPr>
          <a:xfrm>
            <a:off x="1681612" y="5517362"/>
            <a:ext cx="5969034" cy="24622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000" b="1" i="1" spc="20" dirty="0">
                <a:solidFill>
                  <a:srgbClr val="028692"/>
                </a:solidFill>
              </a:rPr>
              <a:t>Jacket Potatoes, ‘Allergen Free’ Salad Bar, Cold Desserts and Fresh Fruit are available daily</a:t>
            </a:r>
            <a:r>
              <a:rPr lang="en-US" sz="1000" b="1" i="1" spc="20" dirty="0">
                <a:solidFill>
                  <a:srgbClr val="028692"/>
                </a:solidFill>
                <a:cs typeface="Aleo Bold Italic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49307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5E6EB95-2A29-8AB1-CF5F-B9CFBA97FDCB}"/>
              </a:ext>
            </a:extLst>
          </p:cNvPr>
          <p:cNvSpPr/>
          <p:nvPr/>
        </p:nvSpPr>
        <p:spPr>
          <a:xfrm>
            <a:off x="235974" y="6231823"/>
            <a:ext cx="220242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b="1" spc="20" dirty="0">
                <a:solidFill>
                  <a:srgbClr val="028692"/>
                </a:solidFill>
                <a:cs typeface="Aleo Bold Italic"/>
              </a:rPr>
              <a:t>27/04,18/05,15/06, 6/07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A12339B-EF72-EE94-D356-82969FDE61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6739374"/>
              </p:ext>
            </p:extLst>
          </p:nvPr>
        </p:nvGraphicFramePr>
        <p:xfrm>
          <a:off x="1927123" y="1573611"/>
          <a:ext cx="5942876" cy="3945309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11676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938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33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462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4182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028075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Chicken Meatballs in  Tomato Sauce</a:t>
                      </a: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ptos" panose="020B00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Lamb Keema Pitta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(G,Mk,So)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Roast Chicken, With Gravy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(None)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with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Yorkshire Pudding 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(G,E,Mk)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Pepperoni Pizza 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en-GB" sz="10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G,Mk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Fish Fingers 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(G,F)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ptos" panose="020B00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45028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Plant Balls 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 Tomato Sauce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(So)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Pita Pockets </a:t>
                      </a:r>
                      <a:r>
                        <a:rPr kumimoji="0" lang="en-GB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with Chickpeas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(G,Mk,So)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Quorn Roast 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en-GB" sz="10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E,Mk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Margherita Pizza 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en-GB" sz="10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G,Mk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Vegetable Fingers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7234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Sweetcorn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Tomato and Onion Salad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(Su)</a:t>
                      </a:r>
                      <a:b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ptos" panose="020B00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Broccoli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Roasted Carrots</a:t>
                      </a:r>
                      <a:b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ptos" panose="020B00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Green Beans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Sweetcorn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Peas </a:t>
                      </a:r>
                      <a:b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ptos" panose="020B00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Baked beans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7151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Wholemeal Penne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Sweet Potato Roasties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Roast New </a:t>
                      </a:r>
                      <a:b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Potato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Potato Wedges</a:t>
                      </a:r>
                      <a:endParaRPr kumimoji="0" lang="en-GB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ptos" panose="020B00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Chips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5455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Oat and Orange Cookie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(G,E)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Fresh Fruit Platter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Pineapple and Raspberry Cake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en-GB" sz="10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G,E,Mk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Fruit Jelly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Ice Cream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(Mk)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Iced Sponge Cake </a:t>
                      </a:r>
                      <a:r>
                        <a:rPr kumimoji="0" lang="en-GB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ptos" panose="020B00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(G,E,Mk)</a:t>
                      </a:r>
                    </a:p>
                  </a:txBody>
                  <a:tcPr marL="68580" marR="6858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91880251"/>
                  </a:ext>
                </a:extLst>
              </a:tr>
            </a:tbl>
          </a:graphicData>
        </a:graphic>
      </p:graphicFrame>
      <p:pic>
        <p:nvPicPr>
          <p:cNvPr id="4" name="Picture 3" descr="A white logo on a blue circle&#10;&#10;AI-generated content may be incorrect.">
            <a:extLst>
              <a:ext uri="{FF2B5EF4-FFF2-40B4-BE49-F238E27FC236}">
                <a16:creationId xmlns:a16="http://schemas.microsoft.com/office/drawing/2014/main" id="{08612B30-144B-C850-98A6-62800650A3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97818" y="2342535"/>
            <a:ext cx="241669" cy="241669"/>
          </a:xfrm>
          <a:prstGeom prst="rect">
            <a:avLst/>
          </a:prstGeom>
        </p:spPr>
      </p:pic>
      <p:pic>
        <p:nvPicPr>
          <p:cNvPr id="5" name="Picture 4" descr="A white logo on a blue circle&#10;&#10;AI-generated content may be incorrect.">
            <a:extLst>
              <a:ext uri="{FF2B5EF4-FFF2-40B4-BE49-F238E27FC236}">
                <a16:creationId xmlns:a16="http://schemas.microsoft.com/office/drawing/2014/main" id="{74E1156C-60B3-707E-2B4D-FAE7E30289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12556" y="3408648"/>
            <a:ext cx="241669" cy="241669"/>
          </a:xfrm>
          <a:prstGeom prst="rect">
            <a:avLst/>
          </a:prstGeom>
        </p:spPr>
      </p:pic>
      <p:pic>
        <p:nvPicPr>
          <p:cNvPr id="6" name="Picture 5" descr="A white logo on a blue circle&#10;&#10;AI-generated content may be incorrect.">
            <a:extLst>
              <a:ext uri="{FF2B5EF4-FFF2-40B4-BE49-F238E27FC236}">
                <a16:creationId xmlns:a16="http://schemas.microsoft.com/office/drawing/2014/main" id="{16ED35A6-6A12-7AEA-3A0D-815F816BDA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8992" y="2342535"/>
            <a:ext cx="241669" cy="241669"/>
          </a:xfrm>
          <a:prstGeom prst="rect">
            <a:avLst/>
          </a:prstGeom>
        </p:spPr>
      </p:pic>
      <p:pic>
        <p:nvPicPr>
          <p:cNvPr id="7" name="Picture 6" descr="A white logo on a blue circle&#10;&#10;AI-generated content may be incorrect.">
            <a:extLst>
              <a:ext uri="{FF2B5EF4-FFF2-40B4-BE49-F238E27FC236}">
                <a16:creationId xmlns:a16="http://schemas.microsoft.com/office/drawing/2014/main" id="{466A6895-3BC8-4958-D5D9-077CAD42F5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8992" y="3407229"/>
            <a:ext cx="241669" cy="241669"/>
          </a:xfrm>
          <a:prstGeom prst="rect">
            <a:avLst/>
          </a:prstGeom>
        </p:spPr>
      </p:pic>
      <p:pic>
        <p:nvPicPr>
          <p:cNvPr id="8" name="Picture 7" descr="A white logo on a blue circle&#10;&#10;AI-generated content may be incorrect.">
            <a:extLst>
              <a:ext uri="{FF2B5EF4-FFF2-40B4-BE49-F238E27FC236}">
                <a16:creationId xmlns:a16="http://schemas.microsoft.com/office/drawing/2014/main" id="{A4D97DAE-E631-8EFD-34CD-9038431382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0838" y="3353128"/>
            <a:ext cx="241669" cy="241669"/>
          </a:xfrm>
          <a:prstGeom prst="rect">
            <a:avLst/>
          </a:prstGeom>
        </p:spPr>
      </p:pic>
      <p:pic>
        <p:nvPicPr>
          <p:cNvPr id="11" name="Picture 10" descr="A white logo on a blue circle&#10;&#10;AI-generated content may be incorrect.">
            <a:extLst>
              <a:ext uri="{FF2B5EF4-FFF2-40B4-BE49-F238E27FC236}">
                <a16:creationId xmlns:a16="http://schemas.microsoft.com/office/drawing/2014/main" id="{FE12F763-584F-D448-5017-BA5B618352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23876" y="4555761"/>
            <a:ext cx="241669" cy="241669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A26287C6-C2E7-904C-9367-6D7A9462B923}"/>
              </a:ext>
            </a:extLst>
          </p:cNvPr>
          <p:cNvSpPr/>
          <p:nvPr/>
        </p:nvSpPr>
        <p:spPr>
          <a:xfrm>
            <a:off x="1771260" y="5510333"/>
            <a:ext cx="5969034" cy="24622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000" b="1" i="1" spc="20" dirty="0">
                <a:solidFill>
                  <a:srgbClr val="028692"/>
                </a:solidFill>
              </a:rPr>
              <a:t>Jacket Potatoes, ‘Allergen Free’ Salad Bar, Cold Desserts and Fresh Fruit are available daily</a:t>
            </a:r>
            <a:r>
              <a:rPr lang="en-US" sz="1000" b="1" i="1" spc="20" dirty="0">
                <a:solidFill>
                  <a:srgbClr val="028692"/>
                </a:solidFill>
                <a:cs typeface="Aleo Bold Italic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0910076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82E0825F78688428B8DE86956668000" ma:contentTypeVersion="19" ma:contentTypeDescription="Create a new document." ma:contentTypeScope="" ma:versionID="cd2bd7db5a9e8240480dfb345f09fa41">
  <xsd:schema xmlns:xsd="http://www.w3.org/2001/XMLSchema" xmlns:xs="http://www.w3.org/2001/XMLSchema" xmlns:p="http://schemas.microsoft.com/office/2006/metadata/properties" xmlns:ns2="3509ef89-eb98-4773-9f17-6e9c8f8f5123" xmlns:ns3="9863f9fd-b8b2-4a94-9449-97a5eccf1304" targetNamespace="http://schemas.microsoft.com/office/2006/metadata/properties" ma:root="true" ma:fieldsID="c635b91e8c10989204b8cfbc1fd6f026" ns2:_="" ns3:_="">
    <xsd:import namespace="3509ef89-eb98-4773-9f17-6e9c8f8f5123"/>
    <xsd:import namespace="9863f9fd-b8b2-4a94-9449-97a5eccf130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3:MigrationSource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09ef89-eb98-4773-9f17-6e9c8f8f512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30ed7eb0-2fde-4c37-90af-b6c82debec7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863f9fd-b8b2-4a94-9449-97a5eccf1304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86ec8db0-7a66-4741-ac33-c53146978319}" ma:internalName="TaxCatchAll" ma:showField="CatchAllData" ma:web="9863f9fd-b8b2-4a94-9449-97a5eccf130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grationSourceID" ma:index="26" nillable="true" ma:displayName="MigrationSourceID" ma:internalName="MigrationSourceID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509ef89-eb98-4773-9f17-6e9c8f8f5123">
      <Terms xmlns="http://schemas.microsoft.com/office/infopath/2007/PartnerControls"/>
    </lcf76f155ced4ddcb4097134ff3c332f>
    <TaxCatchAll xmlns="9863f9fd-b8b2-4a94-9449-97a5eccf1304" xsi:nil="true"/>
  </documentManagement>
</p:properties>
</file>

<file path=customXml/itemProps1.xml><?xml version="1.0" encoding="utf-8"?>
<ds:datastoreItem xmlns:ds="http://schemas.openxmlformats.org/officeDocument/2006/customXml" ds:itemID="{99F1DD08-4818-442C-9935-B064EE28DB3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A0B16E2-17F8-4174-8A1B-8C85D5425A2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509ef89-eb98-4773-9f17-6e9c8f8f5123"/>
    <ds:schemaRef ds:uri="9863f9fd-b8b2-4a94-9449-97a5eccf130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125C7C1-EC36-473C-BF6C-E2EAEBC0195F}">
  <ds:schemaRefs>
    <ds:schemaRef ds:uri="http://schemas.microsoft.com/office/2006/metadata/properties"/>
    <ds:schemaRef ds:uri="http://schemas.microsoft.com/office/infopath/2007/PartnerControls"/>
    <ds:schemaRef ds:uri="3509ef89-eb98-4773-9f17-6e9c8f8f5123"/>
    <ds:schemaRef ds:uri="9863f9fd-b8b2-4a94-9449-97a5eccf130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4460</TotalTime>
  <Words>579</Words>
  <Application>Microsoft Office PowerPoint</Application>
  <PresentationFormat>A4 Paper (210x297 mm)</PresentationFormat>
  <Paragraphs>145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Aleo Bold Italic</vt:lpstr>
      <vt:lpstr>Aptos</vt:lpstr>
      <vt:lpstr>Arial</vt:lpstr>
      <vt:lpstr>Calibri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 Fulbrook</dc:creator>
  <cp:lastModifiedBy>Hart S (Discovery)</cp:lastModifiedBy>
  <cp:revision>287</cp:revision>
  <cp:lastPrinted>2026-01-23T11:07:35Z</cp:lastPrinted>
  <dcterms:created xsi:type="dcterms:W3CDTF">2017-05-18T11:03:17Z</dcterms:created>
  <dcterms:modified xsi:type="dcterms:W3CDTF">2026-06-05T14:20:21Z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0x010100D82E0825F78688428B8DE86956668000</vt:lpwstr>
  </property>
  <property fmtid="{D5CDD505-2E9C-101B-9397-08002B2CF9AE}" pid="3" name="MediaServiceImageTags">
    <vt:lpwstr/>
  </property>
</Properties>
</file>