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1"/>
  </p:notesMasterIdLst>
  <p:sldIdLst>
    <p:sldId id="363" r:id="rId2"/>
    <p:sldId id="256" r:id="rId3"/>
    <p:sldId id="336" r:id="rId4"/>
    <p:sldId id="326" r:id="rId5"/>
    <p:sldId id="334" r:id="rId6"/>
    <p:sldId id="347" r:id="rId7"/>
    <p:sldId id="263" r:id="rId8"/>
    <p:sldId id="337" r:id="rId9"/>
    <p:sldId id="260" r:id="rId10"/>
    <p:sldId id="338" r:id="rId11"/>
    <p:sldId id="360" r:id="rId12"/>
    <p:sldId id="339" r:id="rId13"/>
    <p:sldId id="367" r:id="rId14"/>
    <p:sldId id="368" r:id="rId15"/>
    <p:sldId id="369" r:id="rId16"/>
    <p:sldId id="306" r:id="rId17"/>
    <p:sldId id="259" r:id="rId18"/>
    <p:sldId id="261" r:id="rId19"/>
    <p:sldId id="266" r:id="rId20"/>
    <p:sldId id="267" r:id="rId21"/>
    <p:sldId id="270" r:id="rId22"/>
    <p:sldId id="271" r:id="rId23"/>
    <p:sldId id="272" r:id="rId24"/>
    <p:sldId id="262" r:id="rId25"/>
    <p:sldId id="276" r:id="rId26"/>
    <p:sldId id="277" r:id="rId27"/>
    <p:sldId id="278" r:id="rId28"/>
    <p:sldId id="279" r:id="rId29"/>
    <p:sldId id="280" r:id="rId30"/>
    <p:sldId id="281" r:id="rId31"/>
    <p:sldId id="282" r:id="rId32"/>
    <p:sldId id="370" r:id="rId33"/>
    <p:sldId id="371" r:id="rId34"/>
    <p:sldId id="284" r:id="rId35"/>
    <p:sldId id="313" r:id="rId36"/>
    <p:sldId id="287" r:id="rId37"/>
    <p:sldId id="288" r:id="rId38"/>
    <p:sldId id="317" r:id="rId39"/>
    <p:sldId id="359" r:id="rId40"/>
    <p:sldId id="372" r:id="rId41"/>
    <p:sldId id="361" r:id="rId42"/>
    <p:sldId id="365" r:id="rId43"/>
    <p:sldId id="341" r:id="rId44"/>
    <p:sldId id="343" r:id="rId45"/>
    <p:sldId id="344" r:id="rId46"/>
    <p:sldId id="345" r:id="rId47"/>
    <p:sldId id="314" r:id="rId48"/>
    <p:sldId id="373" r:id="rId49"/>
    <p:sldId id="331"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989" autoAdjust="0"/>
  </p:normalViewPr>
  <p:slideViewPr>
    <p:cSldViewPr>
      <p:cViewPr varScale="1">
        <p:scale>
          <a:sx n="58" d="100"/>
          <a:sy n="58" d="100"/>
        </p:scale>
        <p:origin x="2170"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E3FF6B-53AC-4B06-B604-618493B201F7}" type="datetimeFigureOut">
              <a:rPr lang="en-GB" smtClean="0"/>
              <a:t>01/03/2020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327BC7-09BD-4CE9-BB18-2270441D57A7}" type="slidenum">
              <a:rPr lang="en-GB" smtClean="0"/>
              <a:t>‹#›</a:t>
            </a:fld>
            <a:endParaRPr lang="en-GB"/>
          </a:p>
        </p:txBody>
      </p:sp>
    </p:spTree>
    <p:extLst>
      <p:ext uri="{BB962C8B-B14F-4D97-AF65-F5344CB8AC3E}">
        <p14:creationId xmlns:p14="http://schemas.microsoft.com/office/powerpoint/2010/main" val="2046318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While parents come in</a:t>
            </a:r>
          </a:p>
        </p:txBody>
      </p:sp>
      <p:sp>
        <p:nvSpPr>
          <p:cNvPr id="4" name="Slide Number Placeholder 3"/>
          <p:cNvSpPr>
            <a:spLocks noGrp="1"/>
          </p:cNvSpPr>
          <p:nvPr>
            <p:ph type="sldNum" sz="quarter" idx="5"/>
          </p:nvPr>
        </p:nvSpPr>
        <p:spPr/>
        <p:txBody>
          <a:bodyPr/>
          <a:lstStyle/>
          <a:p>
            <a:fld id="{4B327BC7-09BD-4CE9-BB18-2270441D57A7}" type="slidenum">
              <a:rPr lang="en-GB" smtClean="0"/>
              <a:t>1</a:t>
            </a:fld>
            <a:endParaRPr lang="en-GB"/>
          </a:p>
        </p:txBody>
      </p:sp>
    </p:spTree>
    <p:extLst>
      <p:ext uri="{BB962C8B-B14F-4D97-AF65-F5344CB8AC3E}">
        <p14:creationId xmlns:p14="http://schemas.microsoft.com/office/powerpoint/2010/main" val="2641405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2</a:t>
            </a:fld>
            <a:endParaRPr lang="en-GB"/>
          </a:p>
        </p:txBody>
      </p:sp>
    </p:spTree>
    <p:extLst>
      <p:ext uri="{BB962C8B-B14F-4D97-AF65-F5344CB8AC3E}">
        <p14:creationId xmlns:p14="http://schemas.microsoft.com/office/powerpoint/2010/main" val="2508278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Comic Sans MS" panose="030F0702030302020204" pitchFamily="66" charset="0"/>
              </a:rPr>
              <a:t>JC</a:t>
            </a:r>
          </a:p>
          <a:p>
            <a:r>
              <a:rPr lang="en-GB" sz="1400" b="0" i="0" kern="1200" dirty="0">
                <a:solidFill>
                  <a:schemeClr val="tx1"/>
                </a:solidFill>
                <a:effectLst/>
                <a:latin typeface="Comic Sans MS" panose="030F0702030302020204" pitchFamily="66" charset="0"/>
                <a:ea typeface="+mn-ea"/>
                <a:cs typeface="+mn-cs"/>
              </a:rPr>
              <a:t>The </a:t>
            </a:r>
            <a:r>
              <a:rPr lang="en-GB" sz="1400" b="1" i="0" kern="1200" dirty="0">
                <a:solidFill>
                  <a:schemeClr val="tx1"/>
                </a:solidFill>
                <a:effectLst/>
                <a:latin typeface="Comic Sans MS" panose="030F0702030302020204" pitchFamily="66" charset="0"/>
                <a:ea typeface="+mn-ea"/>
                <a:cs typeface="+mn-cs"/>
              </a:rPr>
              <a:t>national curriculum</a:t>
            </a:r>
            <a:r>
              <a:rPr lang="en-GB" sz="1400" b="0" i="0" kern="1200" dirty="0">
                <a:solidFill>
                  <a:schemeClr val="tx1"/>
                </a:solidFill>
                <a:effectLst/>
                <a:latin typeface="Comic Sans MS" panose="030F0702030302020204" pitchFamily="66" charset="0"/>
                <a:ea typeface="+mn-ea"/>
                <a:cs typeface="+mn-cs"/>
              </a:rPr>
              <a:t> is a set of subjects and standards used by primary and secondary schools so children learn the same things. </a:t>
            </a:r>
            <a:endParaRPr lang="en-GB" sz="1400" dirty="0">
              <a:latin typeface="Comic Sans MS" panose="030F0702030302020204" pitchFamily="66" charset="0"/>
            </a:endParaRPr>
          </a:p>
          <a:p>
            <a:r>
              <a:rPr lang="en-GB" sz="1400" dirty="0">
                <a:latin typeface="Comic Sans MS" panose="030F0702030302020204" pitchFamily="66" charset="0"/>
              </a:rPr>
              <a:t>More details about this later.</a:t>
            </a:r>
          </a:p>
        </p:txBody>
      </p:sp>
      <p:sp>
        <p:nvSpPr>
          <p:cNvPr id="4" name="Slide Number Placeholder 3"/>
          <p:cNvSpPr>
            <a:spLocks noGrp="1"/>
          </p:cNvSpPr>
          <p:nvPr>
            <p:ph type="sldNum" sz="quarter" idx="10"/>
          </p:nvPr>
        </p:nvSpPr>
        <p:spPr/>
        <p:txBody>
          <a:bodyPr/>
          <a:lstStyle/>
          <a:p>
            <a:fld id="{82D646AA-6C32-49BC-AB82-DEF2296A046F}" type="slidenum">
              <a:rPr lang="en-GB" smtClean="0"/>
              <a:t>3</a:t>
            </a:fld>
            <a:endParaRPr lang="en-GB"/>
          </a:p>
        </p:txBody>
      </p:sp>
    </p:spTree>
    <p:extLst>
      <p:ext uri="{BB962C8B-B14F-4D97-AF65-F5344CB8AC3E}">
        <p14:creationId xmlns:p14="http://schemas.microsoft.com/office/powerpoint/2010/main" val="978215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Ask a question, however small you feel it is.</a:t>
            </a:r>
          </a:p>
        </p:txBody>
      </p:sp>
      <p:sp>
        <p:nvSpPr>
          <p:cNvPr id="4" name="Slide Number Placeholder 3"/>
          <p:cNvSpPr>
            <a:spLocks noGrp="1"/>
          </p:cNvSpPr>
          <p:nvPr>
            <p:ph type="sldNum" sz="quarter" idx="10"/>
          </p:nvPr>
        </p:nvSpPr>
        <p:spPr/>
        <p:txBody>
          <a:bodyPr/>
          <a:lstStyle/>
          <a:p>
            <a:fld id="{82D646AA-6C32-49BC-AB82-DEF2296A046F}" type="slidenum">
              <a:rPr lang="en-GB" smtClean="0"/>
              <a:t>4</a:t>
            </a:fld>
            <a:endParaRPr lang="en-GB"/>
          </a:p>
        </p:txBody>
      </p:sp>
    </p:spTree>
    <p:extLst>
      <p:ext uri="{BB962C8B-B14F-4D97-AF65-F5344CB8AC3E}">
        <p14:creationId xmlns:p14="http://schemas.microsoft.com/office/powerpoint/2010/main" val="1776148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r>
              <a:rPr lang="en-GB" dirty="0"/>
              <a:t>Jo </a:t>
            </a:r>
            <a:r>
              <a:rPr lang="en-GB" dirty="0" err="1"/>
              <a:t>Boaler</a:t>
            </a:r>
            <a:r>
              <a:rPr lang="en-GB" dirty="0"/>
              <a:t> – English working in America    </a:t>
            </a:r>
            <a:r>
              <a:rPr lang="en-GB" b="1" dirty="0"/>
              <a:t>Show video from 30 seconds to 2 minutes 30 seconds</a:t>
            </a:r>
          </a:p>
          <a:p>
            <a:endParaRPr lang="en-GB" dirty="0"/>
          </a:p>
          <a:p>
            <a:r>
              <a:rPr lang="en-GB" dirty="0"/>
              <a:t>We all have a responsibility to aim high for every child.</a:t>
            </a:r>
          </a:p>
          <a:p>
            <a:endParaRPr lang="en-GB" dirty="0"/>
          </a:p>
          <a:p>
            <a:r>
              <a:rPr lang="en-GB" dirty="0"/>
              <a:t>Be positive</a:t>
            </a:r>
            <a:r>
              <a:rPr lang="en-GB" baseline="0" dirty="0"/>
              <a:t> about maths.</a:t>
            </a:r>
            <a:endParaRPr lang="en-GB" dirty="0"/>
          </a:p>
        </p:txBody>
      </p:sp>
      <p:sp>
        <p:nvSpPr>
          <p:cNvPr id="4" name="Slide Number Placeholder 3"/>
          <p:cNvSpPr>
            <a:spLocks noGrp="1"/>
          </p:cNvSpPr>
          <p:nvPr>
            <p:ph type="sldNum" sz="quarter" idx="10"/>
          </p:nvPr>
        </p:nvSpPr>
        <p:spPr/>
        <p:txBody>
          <a:bodyPr/>
          <a:lstStyle/>
          <a:p>
            <a:fld id="{13B54872-9F68-406A-BCC9-9D4B0364FD11}" type="slidenum">
              <a:rPr lang="en-GB" smtClean="0"/>
              <a:t>5</a:t>
            </a:fld>
            <a:endParaRPr lang="en-GB"/>
          </a:p>
        </p:txBody>
      </p:sp>
    </p:spTree>
    <p:extLst>
      <p:ext uri="{BB962C8B-B14F-4D97-AF65-F5344CB8AC3E}">
        <p14:creationId xmlns:p14="http://schemas.microsoft.com/office/powerpoint/2010/main" val="41959962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JC</a:t>
            </a:r>
          </a:p>
          <a:p>
            <a:pPr defTabSz="931774">
              <a:defRPr/>
            </a:pPr>
            <a:r>
              <a:rPr lang="en-GB" dirty="0"/>
              <a:t>Every child – across all abilities – can succeed at mathematics  </a:t>
            </a:r>
          </a:p>
          <a:p>
            <a:endParaRPr lang="en-GB" dirty="0"/>
          </a:p>
          <a:p>
            <a:r>
              <a:rPr lang="en-GB" dirty="0"/>
              <a:t>We need to model this.</a:t>
            </a:r>
          </a:p>
          <a:p>
            <a:r>
              <a:rPr lang="en-GB" dirty="0"/>
              <a:t>Be positive about maths.</a:t>
            </a:r>
          </a:p>
        </p:txBody>
      </p:sp>
      <p:sp>
        <p:nvSpPr>
          <p:cNvPr id="4" name="Slide Number Placeholder 3"/>
          <p:cNvSpPr>
            <a:spLocks noGrp="1"/>
          </p:cNvSpPr>
          <p:nvPr>
            <p:ph type="sldNum" sz="quarter" idx="10"/>
          </p:nvPr>
        </p:nvSpPr>
        <p:spPr/>
        <p:txBody>
          <a:bodyPr/>
          <a:lstStyle/>
          <a:p>
            <a:fld id="{B0CB389C-C571-4056-B53C-133ED2F48A2C}" type="slidenum">
              <a:rPr lang="en-GB" smtClean="0"/>
              <a:t>6</a:t>
            </a:fld>
            <a:endParaRPr lang="en-GB"/>
          </a:p>
        </p:txBody>
      </p:sp>
    </p:spTree>
    <p:extLst>
      <p:ext uri="{BB962C8B-B14F-4D97-AF65-F5344CB8AC3E}">
        <p14:creationId xmlns:p14="http://schemas.microsoft.com/office/powerpoint/2010/main" val="2249863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Comic Sans MS" pitchFamily="66" charset="0"/>
              </a:rPr>
              <a:t>JC</a:t>
            </a:r>
          </a:p>
          <a:p>
            <a:pPr algn="just"/>
            <a:r>
              <a:rPr lang="en-GB" dirty="0">
                <a:latin typeface="Comic Sans MS" pitchFamily="66" charset="0"/>
              </a:rPr>
              <a:t>At least 65% of the maths your child will undertake at school will be reasoning, application or problem solving.</a:t>
            </a:r>
          </a:p>
          <a:p>
            <a:pPr algn="just"/>
            <a:r>
              <a:rPr lang="en-GB" dirty="0">
                <a:latin typeface="Comic Sans MS" pitchFamily="66" charset="0"/>
              </a:rPr>
              <a:t>Books will not have pages of calculations – it will be </a:t>
            </a:r>
            <a:r>
              <a:rPr lang="en-GB" b="1" dirty="0">
                <a:latin typeface="Comic Sans MS" pitchFamily="66" charset="0"/>
              </a:rPr>
              <a:t>contextual</a:t>
            </a:r>
            <a:r>
              <a:rPr lang="en-GB" dirty="0">
                <a:latin typeface="Comic Sans MS" pitchFamily="66" charset="0"/>
              </a:rPr>
              <a:t>.</a:t>
            </a:r>
          </a:p>
          <a:p>
            <a:pPr algn="just"/>
            <a:endParaRPr lang="en-GB" dirty="0">
              <a:latin typeface="Comic Sans MS" pitchFamily="66" charset="0"/>
            </a:endParaRPr>
          </a:p>
          <a:p>
            <a:pPr algn="just"/>
            <a:r>
              <a:rPr lang="en-GB" dirty="0">
                <a:latin typeface="Comic Sans MS" pitchFamily="66" charset="0"/>
              </a:rPr>
              <a:t>2/3 of it will be contextual.</a:t>
            </a:r>
          </a:p>
        </p:txBody>
      </p:sp>
      <p:sp>
        <p:nvSpPr>
          <p:cNvPr id="4" name="Slide Number Placeholder 3"/>
          <p:cNvSpPr>
            <a:spLocks noGrp="1"/>
          </p:cNvSpPr>
          <p:nvPr>
            <p:ph type="sldNum" sz="quarter" idx="10"/>
          </p:nvPr>
        </p:nvSpPr>
        <p:spPr/>
        <p:txBody>
          <a:bodyPr/>
          <a:lstStyle/>
          <a:p>
            <a:fld id="{82D646AA-6C32-49BC-AB82-DEF2296A046F}" type="slidenum">
              <a:rPr lang="en-GB" smtClean="0"/>
              <a:t>7</a:t>
            </a:fld>
            <a:endParaRPr lang="en-GB"/>
          </a:p>
        </p:txBody>
      </p:sp>
    </p:spTree>
    <p:extLst>
      <p:ext uri="{BB962C8B-B14F-4D97-AF65-F5344CB8AC3E}">
        <p14:creationId xmlns:p14="http://schemas.microsoft.com/office/powerpoint/2010/main" val="982915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r>
              <a:rPr lang="en-GB" dirty="0"/>
              <a:t>Children become </a:t>
            </a:r>
            <a:r>
              <a:rPr lang="en-GB" u="sng" dirty="0"/>
              <a:t>fluen</a:t>
            </a:r>
            <a:r>
              <a:rPr lang="en-GB" dirty="0"/>
              <a:t>t in the basics of maths. </a:t>
            </a:r>
            <a:r>
              <a:rPr lang="en-GB" b="1" dirty="0"/>
              <a:t>Have instant recall.</a:t>
            </a:r>
          </a:p>
          <a:p>
            <a:pPr marL="171450" indent="-171450">
              <a:buFont typeface="Arial" panose="020B0604020202020204" pitchFamily="34" charset="0"/>
              <a:buChar char="•"/>
            </a:pPr>
            <a:r>
              <a:rPr lang="en-GB" dirty="0"/>
              <a:t>Number bonds</a:t>
            </a:r>
          </a:p>
          <a:p>
            <a:pPr marL="171450" indent="-171450">
              <a:buFont typeface="Arial" panose="020B0604020202020204" pitchFamily="34" charset="0"/>
              <a:buChar char="•"/>
            </a:pPr>
            <a:r>
              <a:rPr lang="en-GB" dirty="0"/>
              <a:t>Times tables (multiplication and division)</a:t>
            </a:r>
          </a:p>
          <a:p>
            <a:pPr marL="171450" indent="-171450">
              <a:buFont typeface="Arial" panose="020B0604020202020204" pitchFamily="34" charset="0"/>
              <a:buChar char="•"/>
            </a:pPr>
            <a:r>
              <a:rPr lang="en-GB" dirty="0"/>
              <a:t>Multiplying</a:t>
            </a:r>
            <a:r>
              <a:rPr lang="en-GB" baseline="0" dirty="0"/>
              <a:t> and dividing by 10, 100, 1000</a:t>
            </a:r>
          </a:p>
          <a:p>
            <a:pPr marL="171450" indent="-171450">
              <a:buFont typeface="Arial" panose="020B0604020202020204" pitchFamily="34" charset="0"/>
              <a:buChar char="•"/>
            </a:pPr>
            <a:r>
              <a:rPr lang="en-GB" baseline="0" dirty="0"/>
              <a:t>2D shapes / 3D shapes + properties</a:t>
            </a:r>
          </a:p>
          <a:p>
            <a:pPr marL="171450" indent="-171450">
              <a:buFont typeface="Arial" panose="020B0604020202020204" pitchFamily="34" charset="0"/>
              <a:buChar char="•"/>
            </a:pPr>
            <a:r>
              <a:rPr lang="en-GB" baseline="0" dirty="0"/>
              <a:t>Conversion facts</a:t>
            </a:r>
          </a:p>
          <a:p>
            <a:pPr marL="171450" indent="-171450">
              <a:buFont typeface="Arial" panose="020B0604020202020204" pitchFamily="34" charset="0"/>
              <a:buChar char="•"/>
            </a:pPr>
            <a:endParaRPr lang="en-GB" baseline="0" dirty="0"/>
          </a:p>
          <a:p>
            <a:pPr marL="0" indent="0">
              <a:buFont typeface="Arial" panose="020B0604020202020204" pitchFamily="34" charset="0"/>
              <a:buNone/>
            </a:pPr>
            <a:r>
              <a:rPr lang="en-GB" b="1" dirty="0">
                <a:latin typeface="Comic Sans MS" pitchFamily="66" charset="0"/>
              </a:rPr>
              <a:t>Embedded</a:t>
            </a:r>
            <a:r>
              <a:rPr lang="en-GB" dirty="0">
                <a:latin typeface="Comic Sans MS" pitchFamily="66" charset="0"/>
              </a:rPr>
              <a:t> - the ability to recall and apply knowledge rapidly and accurately.</a:t>
            </a:r>
            <a:endParaRPr lang="en-GB" baseline="0"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8</a:t>
            </a:fld>
            <a:endParaRPr lang="en-GB"/>
          </a:p>
        </p:txBody>
      </p:sp>
    </p:spTree>
    <p:extLst>
      <p:ext uri="{BB962C8B-B14F-4D97-AF65-F5344CB8AC3E}">
        <p14:creationId xmlns:p14="http://schemas.microsoft.com/office/powerpoint/2010/main" val="25923679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r>
              <a:rPr lang="en-GB" dirty="0"/>
              <a:t>Children can reason mathematically.</a:t>
            </a:r>
          </a:p>
          <a:p>
            <a:pPr algn="just"/>
            <a:r>
              <a:rPr lang="en-GB" dirty="0">
                <a:latin typeface="Comic Sans MS" pitchFamily="66" charset="0"/>
              </a:rPr>
              <a:t>Justify why they believe something is true</a:t>
            </a:r>
          </a:p>
          <a:p>
            <a:pPr algn="just"/>
            <a:r>
              <a:rPr lang="en-GB" dirty="0">
                <a:latin typeface="Comic Sans MS" pitchFamily="66" charset="0"/>
              </a:rPr>
              <a:t>Prove that what they are saying is correct</a:t>
            </a:r>
          </a:p>
          <a:p>
            <a:pPr algn="just"/>
            <a:endParaRPr lang="en-GB" dirty="0">
              <a:latin typeface="Comic Sans MS" pitchFamily="66" charset="0"/>
            </a:endParaRPr>
          </a:p>
          <a:p>
            <a:pPr marL="64008" indent="0" algn="just">
              <a:buNone/>
            </a:pPr>
            <a:r>
              <a:rPr lang="en-GB" dirty="0">
                <a:latin typeface="Comic Sans MS" pitchFamily="66" charset="0"/>
              </a:rPr>
              <a:t>…And do all of the above using the correct mathematical language / vocabulary.</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9</a:t>
            </a:fld>
            <a:endParaRPr lang="en-GB"/>
          </a:p>
        </p:txBody>
      </p:sp>
    </p:spTree>
    <p:extLst>
      <p:ext uri="{BB962C8B-B14F-4D97-AF65-F5344CB8AC3E}">
        <p14:creationId xmlns:p14="http://schemas.microsoft.com/office/powerpoint/2010/main" val="426644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pPr algn="just"/>
            <a:r>
              <a:rPr lang="en-GB" dirty="0">
                <a:latin typeface="Comic Sans MS" pitchFamily="66" charset="0"/>
              </a:rPr>
              <a:t>Can </a:t>
            </a:r>
            <a:r>
              <a:rPr lang="en-GB" b="1" u="sng" dirty="0">
                <a:latin typeface="Comic Sans MS" pitchFamily="66" charset="0"/>
              </a:rPr>
              <a:t>solve problems</a:t>
            </a:r>
            <a:r>
              <a:rPr lang="en-GB" b="1" dirty="0">
                <a:latin typeface="Comic Sans MS" pitchFamily="66" charset="0"/>
              </a:rPr>
              <a:t> </a:t>
            </a:r>
            <a:r>
              <a:rPr lang="en-GB" dirty="0">
                <a:latin typeface="Comic Sans MS" pitchFamily="66" charset="0"/>
              </a:rPr>
              <a:t>by applying their mathematics to a range of straight forward and more complex problems </a:t>
            </a:r>
          </a:p>
          <a:p>
            <a:pPr algn="just"/>
            <a:r>
              <a:rPr lang="en-GB" dirty="0">
                <a:latin typeface="Comic Sans MS" pitchFamily="66" charset="0"/>
              </a:rPr>
              <a:t>Break down problems into simple steps</a:t>
            </a:r>
          </a:p>
          <a:p>
            <a:pPr algn="just"/>
            <a:r>
              <a:rPr lang="en-GB" dirty="0">
                <a:latin typeface="Comic Sans MS" pitchFamily="66" charset="0"/>
              </a:rPr>
              <a:t>Persevere to find the answer</a:t>
            </a:r>
          </a:p>
          <a:p>
            <a:endParaRPr lang="en-GB" dirty="0"/>
          </a:p>
          <a:p>
            <a:r>
              <a:rPr lang="en-GB" dirty="0"/>
              <a:t>When they find non-routine questions – have the confidence and strategies to have a go</a:t>
            </a:r>
          </a:p>
        </p:txBody>
      </p:sp>
      <p:sp>
        <p:nvSpPr>
          <p:cNvPr id="4" name="Slide Number Placeholder 3"/>
          <p:cNvSpPr>
            <a:spLocks noGrp="1"/>
          </p:cNvSpPr>
          <p:nvPr>
            <p:ph type="sldNum" sz="quarter" idx="10"/>
          </p:nvPr>
        </p:nvSpPr>
        <p:spPr/>
        <p:txBody>
          <a:bodyPr/>
          <a:lstStyle/>
          <a:p>
            <a:fld id="{82D646AA-6C32-49BC-AB82-DEF2296A046F}" type="slidenum">
              <a:rPr lang="en-GB" smtClean="0"/>
              <a:t>10</a:t>
            </a:fld>
            <a:endParaRPr lang="en-GB"/>
          </a:p>
        </p:txBody>
      </p:sp>
    </p:spTree>
    <p:extLst>
      <p:ext uri="{BB962C8B-B14F-4D97-AF65-F5344CB8AC3E}">
        <p14:creationId xmlns:p14="http://schemas.microsoft.com/office/powerpoint/2010/main" val="148130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JC</a:t>
            </a:r>
          </a:p>
          <a:p>
            <a:pPr algn="l"/>
            <a:endParaRPr lang="en-GB" dirty="0"/>
          </a:p>
          <a:p>
            <a:pPr algn="l"/>
            <a:r>
              <a:rPr lang="en-GB" b="1" dirty="0"/>
              <a:t>Place Value is so important.</a:t>
            </a:r>
          </a:p>
          <a:p>
            <a:pPr algn="l"/>
            <a:endParaRPr lang="en-GB" dirty="0"/>
          </a:p>
          <a:p>
            <a:pPr algn="l"/>
            <a:r>
              <a:rPr lang="en-GB" dirty="0"/>
              <a:t>Place value = A short hand description signalling that the </a:t>
            </a:r>
            <a:r>
              <a:rPr lang="en-GB" b="1" dirty="0"/>
              <a:t>place</a:t>
            </a:r>
            <a:r>
              <a:rPr lang="en-GB" dirty="0"/>
              <a:t> (position) of a digit within a string of digits indicates its </a:t>
            </a:r>
            <a:r>
              <a:rPr lang="en-GB" b="1" dirty="0"/>
              <a:t>value.</a:t>
            </a:r>
          </a:p>
          <a:p>
            <a:pPr algn="l"/>
            <a:r>
              <a:rPr lang="en-GB" dirty="0"/>
              <a:t>So the </a:t>
            </a:r>
            <a:r>
              <a:rPr lang="en-GB" b="1" dirty="0"/>
              <a:t>place</a:t>
            </a:r>
            <a:r>
              <a:rPr lang="en-GB" dirty="0"/>
              <a:t> of the 2 in the string of 629 tells us it has a </a:t>
            </a:r>
            <a:r>
              <a:rPr lang="en-GB" b="1" dirty="0"/>
              <a:t>value</a:t>
            </a:r>
            <a:r>
              <a:rPr lang="en-GB" dirty="0"/>
              <a:t> of 2 tens =</a:t>
            </a:r>
            <a:r>
              <a:rPr lang="en-GB" baseline="0" dirty="0"/>
              <a:t> 20</a:t>
            </a:r>
            <a:endParaRPr lang="en-GB" dirty="0"/>
          </a:p>
          <a:p>
            <a:pPr algn="l"/>
            <a:endParaRPr lang="en-GB" dirty="0"/>
          </a:p>
          <a:p>
            <a:pPr algn="l"/>
            <a:endParaRPr lang="en-GB" dirty="0"/>
          </a:p>
          <a:p>
            <a:pPr algn="l"/>
            <a:r>
              <a:rPr lang="en-GB" b="1" dirty="0"/>
              <a:t>Sound understanding of place value is needed to:</a:t>
            </a:r>
          </a:p>
          <a:p>
            <a:pPr marL="349415" indent="-349415">
              <a:buFont typeface="Arial" panose="020B0604020202020204" pitchFamily="34" charset="0"/>
              <a:buChar char="•"/>
            </a:pPr>
            <a:r>
              <a:rPr lang="en-GB" dirty="0"/>
              <a:t>Compare numbers and put them in order</a:t>
            </a:r>
          </a:p>
          <a:p>
            <a:pPr marL="349415" indent="-349415">
              <a:buFont typeface="Arial" panose="020B0604020202020204" pitchFamily="34" charset="0"/>
              <a:buChar char="•"/>
            </a:pPr>
            <a:r>
              <a:rPr lang="en-GB" dirty="0"/>
              <a:t>Partition numbers </a:t>
            </a:r>
            <a:r>
              <a:rPr lang="en-GB" dirty="0" err="1"/>
              <a:t>e.g</a:t>
            </a:r>
            <a:r>
              <a:rPr lang="en-GB" dirty="0"/>
              <a:t> 73 = 70 + 3 = 60 +13</a:t>
            </a:r>
          </a:p>
          <a:p>
            <a:pPr marL="349415" indent="-349415">
              <a:buFont typeface="Arial" panose="020B0604020202020204" pitchFamily="34" charset="0"/>
              <a:buChar char="•"/>
            </a:pPr>
            <a:r>
              <a:rPr lang="en-GB" dirty="0"/>
              <a:t>Calculate with numbers</a:t>
            </a:r>
          </a:p>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11</a:t>
            </a:fld>
            <a:endParaRPr lang="en-GB"/>
          </a:p>
        </p:txBody>
      </p:sp>
    </p:spTree>
    <p:extLst>
      <p:ext uri="{BB962C8B-B14F-4D97-AF65-F5344CB8AC3E}">
        <p14:creationId xmlns:p14="http://schemas.microsoft.com/office/powerpoint/2010/main" val="1850972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10"/>
          </p:nvPr>
        </p:nvSpPr>
        <p:spPr/>
        <p:txBody>
          <a:bodyPr/>
          <a:lstStyle/>
          <a:p>
            <a:fld id="{82D646AA-6C32-49BC-AB82-DEF2296A046F}" type="slidenum">
              <a:rPr lang="en-GB" smtClean="0"/>
              <a:t>12</a:t>
            </a:fld>
            <a:endParaRPr lang="en-GB"/>
          </a:p>
        </p:txBody>
      </p:sp>
    </p:spTree>
    <p:extLst>
      <p:ext uri="{BB962C8B-B14F-4D97-AF65-F5344CB8AC3E}">
        <p14:creationId xmlns:p14="http://schemas.microsoft.com/office/powerpoint/2010/main" val="1850972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Dienes – named after Zoltan Dienes</a:t>
            </a:r>
          </a:p>
          <a:p>
            <a:endParaRPr lang="en-GB" dirty="0"/>
          </a:p>
          <a:p>
            <a:r>
              <a:rPr lang="en-GB" dirty="0"/>
              <a:t>Keep your 25 for later.</a:t>
            </a:r>
          </a:p>
        </p:txBody>
      </p:sp>
      <p:sp>
        <p:nvSpPr>
          <p:cNvPr id="4" name="Slide Number Placeholder 3"/>
          <p:cNvSpPr>
            <a:spLocks noGrp="1"/>
          </p:cNvSpPr>
          <p:nvPr>
            <p:ph type="sldNum" sz="quarter" idx="5"/>
          </p:nvPr>
        </p:nvSpPr>
        <p:spPr/>
        <p:txBody>
          <a:bodyPr/>
          <a:lstStyle/>
          <a:p>
            <a:fld id="{4B327BC7-09BD-4CE9-BB18-2270441D57A7}" type="slidenum">
              <a:rPr lang="en-GB" smtClean="0"/>
              <a:t>13</a:t>
            </a:fld>
            <a:endParaRPr lang="en-GB"/>
          </a:p>
        </p:txBody>
      </p:sp>
    </p:spTree>
    <p:extLst>
      <p:ext uri="{BB962C8B-B14F-4D97-AF65-F5344CB8AC3E}">
        <p14:creationId xmlns:p14="http://schemas.microsoft.com/office/powerpoint/2010/main" val="3464644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14</a:t>
            </a:fld>
            <a:endParaRPr lang="en-GB"/>
          </a:p>
        </p:txBody>
      </p:sp>
    </p:spTree>
    <p:extLst>
      <p:ext uri="{BB962C8B-B14F-4D97-AF65-F5344CB8AC3E}">
        <p14:creationId xmlns:p14="http://schemas.microsoft.com/office/powerpoint/2010/main" val="17701426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Keep 47 for later</a:t>
            </a:r>
          </a:p>
        </p:txBody>
      </p:sp>
      <p:sp>
        <p:nvSpPr>
          <p:cNvPr id="4" name="Slide Number Placeholder 3"/>
          <p:cNvSpPr>
            <a:spLocks noGrp="1"/>
          </p:cNvSpPr>
          <p:nvPr>
            <p:ph type="sldNum" sz="quarter" idx="5"/>
          </p:nvPr>
        </p:nvSpPr>
        <p:spPr/>
        <p:txBody>
          <a:bodyPr/>
          <a:lstStyle/>
          <a:p>
            <a:fld id="{4B327BC7-09BD-4CE9-BB18-2270441D57A7}" type="slidenum">
              <a:rPr lang="en-GB" smtClean="0"/>
              <a:t>15</a:t>
            </a:fld>
            <a:endParaRPr lang="en-GB"/>
          </a:p>
        </p:txBody>
      </p:sp>
    </p:spTree>
    <p:extLst>
      <p:ext uri="{BB962C8B-B14F-4D97-AF65-F5344CB8AC3E}">
        <p14:creationId xmlns:p14="http://schemas.microsoft.com/office/powerpoint/2010/main" val="30685817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JC</a:t>
            </a:r>
          </a:p>
          <a:p>
            <a:endParaRPr lang="en-GB" dirty="0"/>
          </a:p>
        </p:txBody>
      </p:sp>
      <p:sp>
        <p:nvSpPr>
          <p:cNvPr id="4" name="Slide Number Placeholder 3"/>
          <p:cNvSpPr>
            <a:spLocks noGrp="1"/>
          </p:cNvSpPr>
          <p:nvPr>
            <p:ph type="sldNum" sz="quarter" idx="5"/>
          </p:nvPr>
        </p:nvSpPr>
        <p:spPr/>
        <p:txBody>
          <a:bodyPr/>
          <a:lstStyle/>
          <a:p>
            <a:fld id="{4B327BC7-09BD-4CE9-BB18-2270441D57A7}" type="slidenum">
              <a:rPr lang="en-GB" smtClean="0"/>
              <a:t>16</a:t>
            </a:fld>
            <a:endParaRPr lang="en-GB"/>
          </a:p>
        </p:txBody>
      </p:sp>
    </p:spTree>
    <p:extLst>
      <p:ext uri="{BB962C8B-B14F-4D97-AF65-F5344CB8AC3E}">
        <p14:creationId xmlns:p14="http://schemas.microsoft.com/office/powerpoint/2010/main" val="1661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17</a:t>
            </a:fld>
            <a:endParaRPr lang="en-GB"/>
          </a:p>
        </p:txBody>
      </p:sp>
    </p:spTree>
    <p:extLst>
      <p:ext uri="{BB962C8B-B14F-4D97-AF65-F5344CB8AC3E}">
        <p14:creationId xmlns:p14="http://schemas.microsoft.com/office/powerpoint/2010/main" val="61311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Jackie </a:t>
            </a:r>
          </a:p>
          <a:p>
            <a:endParaRPr lang="en-GB" dirty="0"/>
          </a:p>
          <a:p>
            <a:r>
              <a:rPr lang="en-GB" dirty="0"/>
              <a:t>RH to do written column method</a:t>
            </a:r>
          </a:p>
        </p:txBody>
      </p:sp>
      <p:sp>
        <p:nvSpPr>
          <p:cNvPr id="4" name="Slide Number Placeholder 3"/>
          <p:cNvSpPr>
            <a:spLocks noGrp="1"/>
          </p:cNvSpPr>
          <p:nvPr>
            <p:ph type="sldNum" sz="quarter" idx="5"/>
          </p:nvPr>
        </p:nvSpPr>
        <p:spPr/>
        <p:txBody>
          <a:bodyPr/>
          <a:lstStyle/>
          <a:p>
            <a:fld id="{4B327BC7-09BD-4CE9-BB18-2270441D57A7}" type="slidenum">
              <a:rPr lang="en-GB" smtClean="0"/>
              <a:t>18</a:t>
            </a:fld>
            <a:endParaRPr lang="en-GB"/>
          </a:p>
        </p:txBody>
      </p:sp>
    </p:spTree>
    <p:extLst>
      <p:ext uri="{BB962C8B-B14F-4D97-AF65-F5344CB8AC3E}">
        <p14:creationId xmlns:p14="http://schemas.microsoft.com/office/powerpoint/2010/main" val="1674209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Combine</a:t>
            </a:r>
          </a:p>
          <a:p>
            <a:endParaRPr lang="en-GB" dirty="0"/>
          </a:p>
          <a:p>
            <a:r>
              <a:rPr lang="en-GB" dirty="0"/>
              <a:t>How many ones?</a:t>
            </a:r>
          </a:p>
        </p:txBody>
      </p:sp>
      <p:sp>
        <p:nvSpPr>
          <p:cNvPr id="4" name="Slide Number Placeholder 3"/>
          <p:cNvSpPr>
            <a:spLocks noGrp="1"/>
          </p:cNvSpPr>
          <p:nvPr>
            <p:ph type="sldNum" sz="quarter" idx="5"/>
          </p:nvPr>
        </p:nvSpPr>
        <p:spPr/>
        <p:txBody>
          <a:bodyPr/>
          <a:lstStyle/>
          <a:p>
            <a:fld id="{4B327BC7-09BD-4CE9-BB18-2270441D57A7}" type="slidenum">
              <a:rPr lang="en-GB" smtClean="0"/>
              <a:t>19</a:t>
            </a:fld>
            <a:endParaRPr lang="en-GB"/>
          </a:p>
        </p:txBody>
      </p:sp>
    </p:spTree>
    <p:extLst>
      <p:ext uri="{BB962C8B-B14F-4D97-AF65-F5344CB8AC3E}">
        <p14:creationId xmlns:p14="http://schemas.microsoft.com/office/powerpoint/2010/main" val="15829734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Exchange 10 ones for 1 ten        72</a:t>
            </a:r>
          </a:p>
        </p:txBody>
      </p:sp>
      <p:sp>
        <p:nvSpPr>
          <p:cNvPr id="4" name="Slide Number Placeholder 3"/>
          <p:cNvSpPr>
            <a:spLocks noGrp="1"/>
          </p:cNvSpPr>
          <p:nvPr>
            <p:ph type="sldNum" sz="quarter" idx="5"/>
          </p:nvPr>
        </p:nvSpPr>
        <p:spPr/>
        <p:txBody>
          <a:bodyPr/>
          <a:lstStyle/>
          <a:p>
            <a:fld id="{4B327BC7-09BD-4CE9-BB18-2270441D57A7}" type="slidenum">
              <a:rPr lang="en-GB" smtClean="0"/>
              <a:t>20</a:t>
            </a:fld>
            <a:endParaRPr lang="en-GB"/>
          </a:p>
        </p:txBody>
      </p:sp>
    </p:spTree>
    <p:extLst>
      <p:ext uri="{BB962C8B-B14F-4D97-AF65-F5344CB8AC3E}">
        <p14:creationId xmlns:p14="http://schemas.microsoft.com/office/powerpoint/2010/main" val="17890241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Introduce </a:t>
            </a:r>
            <a:r>
              <a:rPr lang="en-GB" dirty="0" err="1"/>
              <a:t>chn</a:t>
            </a:r>
            <a:r>
              <a:rPr lang="en-GB" dirty="0"/>
              <a:t> to column method – one number underneath another number. Line up the </a:t>
            </a:r>
            <a:r>
              <a:rPr lang="en-GB" dirty="0" err="1"/>
              <a:t>Os</a:t>
            </a:r>
            <a:r>
              <a:rPr lang="en-GB" dirty="0"/>
              <a:t> Ts Hs</a:t>
            </a:r>
          </a:p>
        </p:txBody>
      </p:sp>
      <p:sp>
        <p:nvSpPr>
          <p:cNvPr id="4" name="Slide Number Placeholder 3"/>
          <p:cNvSpPr>
            <a:spLocks noGrp="1"/>
          </p:cNvSpPr>
          <p:nvPr>
            <p:ph type="sldNum" sz="quarter" idx="5"/>
          </p:nvPr>
        </p:nvSpPr>
        <p:spPr/>
        <p:txBody>
          <a:bodyPr/>
          <a:lstStyle/>
          <a:p>
            <a:fld id="{4B327BC7-09BD-4CE9-BB18-2270441D57A7}" type="slidenum">
              <a:rPr lang="en-GB" smtClean="0"/>
              <a:t>21</a:t>
            </a:fld>
            <a:endParaRPr lang="en-GB"/>
          </a:p>
        </p:txBody>
      </p:sp>
    </p:spTree>
    <p:extLst>
      <p:ext uri="{BB962C8B-B14F-4D97-AF65-F5344CB8AC3E}">
        <p14:creationId xmlns:p14="http://schemas.microsoft.com/office/powerpoint/2010/main" val="1068038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22</a:t>
            </a:fld>
            <a:endParaRPr lang="en-GB"/>
          </a:p>
        </p:txBody>
      </p:sp>
    </p:spTree>
    <p:extLst>
      <p:ext uri="{BB962C8B-B14F-4D97-AF65-F5344CB8AC3E}">
        <p14:creationId xmlns:p14="http://schemas.microsoft.com/office/powerpoint/2010/main" val="35089255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JC</a:t>
            </a:r>
          </a:p>
          <a:p>
            <a:endParaRPr lang="en-GB" dirty="0"/>
          </a:p>
          <a:p>
            <a:r>
              <a:rPr lang="en-GB" dirty="0"/>
              <a:t>Once understood – apply to calculating with 100s, 10s and 1s</a:t>
            </a:r>
          </a:p>
        </p:txBody>
      </p:sp>
      <p:sp>
        <p:nvSpPr>
          <p:cNvPr id="4" name="Slide Number Placeholder 3"/>
          <p:cNvSpPr>
            <a:spLocks noGrp="1"/>
          </p:cNvSpPr>
          <p:nvPr>
            <p:ph type="sldNum" sz="quarter" idx="5"/>
          </p:nvPr>
        </p:nvSpPr>
        <p:spPr/>
        <p:txBody>
          <a:bodyPr/>
          <a:lstStyle/>
          <a:p>
            <a:fld id="{4B327BC7-09BD-4CE9-BB18-2270441D57A7}" type="slidenum">
              <a:rPr lang="en-GB" smtClean="0"/>
              <a:t>23</a:t>
            </a:fld>
            <a:endParaRPr lang="en-GB"/>
          </a:p>
        </p:txBody>
      </p:sp>
    </p:spTree>
    <p:extLst>
      <p:ext uri="{BB962C8B-B14F-4D97-AF65-F5344CB8AC3E}">
        <p14:creationId xmlns:p14="http://schemas.microsoft.com/office/powerpoint/2010/main" val="29609932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r>
              <a:rPr lang="en-GB" dirty="0"/>
              <a:t>RH to show the written method of subtraction</a:t>
            </a:r>
          </a:p>
        </p:txBody>
      </p:sp>
      <p:sp>
        <p:nvSpPr>
          <p:cNvPr id="4" name="Slide Number Placeholder 3"/>
          <p:cNvSpPr>
            <a:spLocks noGrp="1"/>
          </p:cNvSpPr>
          <p:nvPr>
            <p:ph type="sldNum" sz="quarter" idx="5"/>
          </p:nvPr>
        </p:nvSpPr>
        <p:spPr/>
        <p:txBody>
          <a:bodyPr/>
          <a:lstStyle/>
          <a:p>
            <a:fld id="{4B327BC7-09BD-4CE9-BB18-2270441D57A7}" type="slidenum">
              <a:rPr lang="en-GB" smtClean="0"/>
              <a:t>24</a:t>
            </a:fld>
            <a:endParaRPr lang="en-GB"/>
          </a:p>
        </p:txBody>
      </p:sp>
    </p:spTree>
    <p:extLst>
      <p:ext uri="{BB962C8B-B14F-4D97-AF65-F5344CB8AC3E}">
        <p14:creationId xmlns:p14="http://schemas.microsoft.com/office/powerpoint/2010/main" val="3626926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Read the calculation: </a:t>
            </a:r>
          </a:p>
          <a:p>
            <a:pPr marL="171450" indent="-171450">
              <a:buFont typeface="Arial" panose="020B0604020202020204" pitchFamily="34" charset="0"/>
              <a:buChar char="•"/>
            </a:pPr>
            <a:r>
              <a:rPr lang="en-GB" dirty="0"/>
              <a:t>Take away</a:t>
            </a:r>
          </a:p>
          <a:p>
            <a:pPr marL="171450" indent="-171450">
              <a:buFont typeface="Arial" panose="020B0604020202020204" pitchFamily="34" charset="0"/>
              <a:buChar char="•"/>
            </a:pPr>
            <a:r>
              <a:rPr lang="en-GB" dirty="0"/>
              <a:t>Subtract</a:t>
            </a:r>
          </a:p>
          <a:p>
            <a:pPr marL="171450" indent="-171450">
              <a:buFont typeface="Arial" panose="020B0604020202020204" pitchFamily="34" charset="0"/>
              <a:buChar char="•"/>
            </a:pPr>
            <a:r>
              <a:rPr lang="en-GB" dirty="0"/>
              <a:t>Minus</a:t>
            </a:r>
          </a:p>
          <a:p>
            <a:pPr marL="171450" indent="-171450">
              <a:buFont typeface="Arial" panose="020B0604020202020204" pitchFamily="34" charset="0"/>
              <a:buChar char="•"/>
            </a:pPr>
            <a:r>
              <a:rPr lang="en-GB" dirty="0"/>
              <a:t>Less than</a:t>
            </a:r>
          </a:p>
          <a:p>
            <a:pPr marL="171450" indent="-171450">
              <a:buFont typeface="Arial" panose="020B0604020202020204" pitchFamily="34" charset="0"/>
              <a:buChar char="•"/>
            </a:pPr>
            <a:r>
              <a:rPr lang="en-GB" dirty="0"/>
              <a:t>Difference between</a:t>
            </a:r>
          </a:p>
          <a:p>
            <a:pPr marL="171450" indent="-171450">
              <a:buFont typeface="Arial" panose="020B0604020202020204" pitchFamily="34" charset="0"/>
              <a:buChar char="•"/>
            </a:pPr>
            <a:r>
              <a:rPr lang="en-GB" dirty="0"/>
              <a:t>Fewer than</a:t>
            </a:r>
          </a:p>
        </p:txBody>
      </p:sp>
      <p:sp>
        <p:nvSpPr>
          <p:cNvPr id="4" name="Slide Number Placeholder 3"/>
          <p:cNvSpPr>
            <a:spLocks noGrp="1"/>
          </p:cNvSpPr>
          <p:nvPr>
            <p:ph type="sldNum" sz="quarter" idx="5"/>
          </p:nvPr>
        </p:nvSpPr>
        <p:spPr/>
        <p:txBody>
          <a:bodyPr/>
          <a:lstStyle/>
          <a:p>
            <a:fld id="{4B327BC7-09BD-4CE9-BB18-2270441D57A7}" type="slidenum">
              <a:rPr lang="en-GB" smtClean="0"/>
              <a:t>25</a:t>
            </a:fld>
            <a:endParaRPr lang="en-GB"/>
          </a:p>
        </p:txBody>
      </p:sp>
    </p:spTree>
    <p:extLst>
      <p:ext uri="{BB962C8B-B14F-4D97-AF65-F5344CB8AC3E}">
        <p14:creationId xmlns:p14="http://schemas.microsoft.com/office/powerpoint/2010/main" val="2711151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JC</a:t>
            </a:r>
          </a:p>
          <a:p>
            <a:endParaRPr lang="en-GB" dirty="0"/>
          </a:p>
          <a:p>
            <a:r>
              <a:rPr lang="en-GB" dirty="0"/>
              <a:t>Only need 72</a:t>
            </a:r>
          </a:p>
          <a:p>
            <a:endParaRPr lang="en-GB" dirty="0"/>
          </a:p>
          <a:p>
            <a:r>
              <a:rPr lang="en-GB" dirty="0"/>
              <a:t>How can we take 7 away?</a:t>
            </a:r>
          </a:p>
          <a:p>
            <a:r>
              <a:rPr lang="en-GB" dirty="0"/>
              <a:t>Rename / regroup / exchange  1 ten for 10 ones</a:t>
            </a:r>
          </a:p>
        </p:txBody>
      </p:sp>
      <p:sp>
        <p:nvSpPr>
          <p:cNvPr id="4" name="Slide Number Placeholder 3"/>
          <p:cNvSpPr>
            <a:spLocks noGrp="1"/>
          </p:cNvSpPr>
          <p:nvPr>
            <p:ph type="sldNum" sz="quarter" idx="5"/>
          </p:nvPr>
        </p:nvSpPr>
        <p:spPr/>
        <p:txBody>
          <a:bodyPr/>
          <a:lstStyle/>
          <a:p>
            <a:fld id="{4B327BC7-09BD-4CE9-BB18-2270441D57A7}" type="slidenum">
              <a:rPr lang="en-GB" smtClean="0"/>
              <a:t>26</a:t>
            </a:fld>
            <a:endParaRPr lang="en-GB"/>
          </a:p>
        </p:txBody>
      </p:sp>
    </p:spTree>
    <p:extLst>
      <p:ext uri="{BB962C8B-B14F-4D97-AF65-F5344CB8AC3E}">
        <p14:creationId xmlns:p14="http://schemas.microsoft.com/office/powerpoint/2010/main" val="2490829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70 + 2 = 60 + 12 (place value)</a:t>
            </a:r>
          </a:p>
          <a:p>
            <a:endParaRPr lang="en-GB" dirty="0"/>
          </a:p>
          <a:p>
            <a:r>
              <a:rPr lang="en-GB" dirty="0"/>
              <a:t>Now we have 12 ones, we can subtract 7 ones from it.</a:t>
            </a:r>
          </a:p>
        </p:txBody>
      </p:sp>
      <p:sp>
        <p:nvSpPr>
          <p:cNvPr id="4" name="Slide Number Placeholder 3"/>
          <p:cNvSpPr>
            <a:spLocks noGrp="1"/>
          </p:cNvSpPr>
          <p:nvPr>
            <p:ph type="sldNum" sz="quarter" idx="5"/>
          </p:nvPr>
        </p:nvSpPr>
        <p:spPr/>
        <p:txBody>
          <a:bodyPr/>
          <a:lstStyle/>
          <a:p>
            <a:fld id="{4B327BC7-09BD-4CE9-BB18-2270441D57A7}" type="slidenum">
              <a:rPr lang="en-GB" smtClean="0"/>
              <a:t>27</a:t>
            </a:fld>
            <a:endParaRPr lang="en-GB"/>
          </a:p>
        </p:txBody>
      </p:sp>
    </p:spTree>
    <p:extLst>
      <p:ext uri="{BB962C8B-B14F-4D97-AF65-F5344CB8AC3E}">
        <p14:creationId xmlns:p14="http://schemas.microsoft.com/office/powerpoint/2010/main" val="2625182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Written method</a:t>
            </a:r>
          </a:p>
        </p:txBody>
      </p:sp>
      <p:sp>
        <p:nvSpPr>
          <p:cNvPr id="4" name="Slide Number Placeholder 3"/>
          <p:cNvSpPr>
            <a:spLocks noGrp="1"/>
          </p:cNvSpPr>
          <p:nvPr>
            <p:ph type="sldNum" sz="quarter" idx="5"/>
          </p:nvPr>
        </p:nvSpPr>
        <p:spPr/>
        <p:txBody>
          <a:bodyPr/>
          <a:lstStyle/>
          <a:p>
            <a:fld id="{4B327BC7-09BD-4CE9-BB18-2270441D57A7}" type="slidenum">
              <a:rPr lang="en-GB" smtClean="0"/>
              <a:t>28</a:t>
            </a:fld>
            <a:endParaRPr lang="en-GB"/>
          </a:p>
        </p:txBody>
      </p:sp>
    </p:spTree>
    <p:extLst>
      <p:ext uri="{BB962C8B-B14F-4D97-AF65-F5344CB8AC3E}">
        <p14:creationId xmlns:p14="http://schemas.microsoft.com/office/powerpoint/2010/main" val="3639359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29</a:t>
            </a:fld>
            <a:endParaRPr lang="en-GB"/>
          </a:p>
        </p:txBody>
      </p:sp>
    </p:spTree>
    <p:extLst>
      <p:ext uri="{BB962C8B-B14F-4D97-AF65-F5344CB8AC3E}">
        <p14:creationId xmlns:p14="http://schemas.microsoft.com/office/powerpoint/2010/main" val="34727038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Left with 25</a:t>
            </a:r>
          </a:p>
        </p:txBody>
      </p:sp>
      <p:sp>
        <p:nvSpPr>
          <p:cNvPr id="4" name="Slide Number Placeholder 3"/>
          <p:cNvSpPr>
            <a:spLocks noGrp="1"/>
          </p:cNvSpPr>
          <p:nvPr>
            <p:ph type="sldNum" sz="quarter" idx="5"/>
          </p:nvPr>
        </p:nvSpPr>
        <p:spPr/>
        <p:txBody>
          <a:bodyPr/>
          <a:lstStyle/>
          <a:p>
            <a:fld id="{4B327BC7-09BD-4CE9-BB18-2270441D57A7}" type="slidenum">
              <a:rPr lang="en-GB" smtClean="0"/>
              <a:t>31</a:t>
            </a:fld>
            <a:endParaRPr lang="en-GB"/>
          </a:p>
        </p:txBody>
      </p:sp>
    </p:spTree>
    <p:extLst>
      <p:ext uri="{BB962C8B-B14F-4D97-AF65-F5344CB8AC3E}">
        <p14:creationId xmlns:p14="http://schemas.microsoft.com/office/powerpoint/2010/main" val="10891605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sz="1400" b="0" i="0" kern="1200" dirty="0">
                <a:solidFill>
                  <a:schemeClr val="tx1"/>
                </a:solidFill>
                <a:effectLst/>
                <a:latin typeface="Comic Sans MS" panose="030F0702030302020204" pitchFamily="66" charset="0"/>
                <a:ea typeface="+mn-ea"/>
                <a:cs typeface="+mn-cs"/>
              </a:rPr>
              <a:t>NumBots is an online game and playing little and often will significantly improve your child’s recall and understanding of number bonds and addition and subtraction facts. These are critical foundations in maths.</a:t>
            </a:r>
          </a:p>
          <a:p>
            <a:endParaRPr lang="en-GB" sz="1400" b="0" i="0" kern="1200" dirty="0">
              <a:solidFill>
                <a:schemeClr val="tx1"/>
              </a:solidFill>
              <a:effectLst/>
              <a:latin typeface="Comic Sans MS" panose="030F0702030302020204" pitchFamily="66" charset="0"/>
              <a:ea typeface="+mn-ea"/>
              <a:cs typeface="+mn-cs"/>
            </a:endParaRPr>
          </a:p>
          <a:p>
            <a:r>
              <a:rPr lang="en-GB" sz="1400" b="0" i="0" kern="1200" dirty="0">
                <a:solidFill>
                  <a:schemeClr val="tx1"/>
                </a:solidFill>
                <a:effectLst/>
                <a:latin typeface="Comic Sans MS" panose="030F0702030302020204" pitchFamily="66" charset="0"/>
                <a:ea typeface="+mn-ea"/>
                <a:cs typeface="+mn-cs"/>
              </a:rPr>
              <a:t>Computers, </a:t>
            </a:r>
            <a:r>
              <a:rPr lang="en-GB" sz="1400" b="0" i="0" kern="1200" dirty="0" err="1">
                <a:solidFill>
                  <a:schemeClr val="tx1"/>
                </a:solidFill>
                <a:effectLst/>
                <a:latin typeface="Comic Sans MS" panose="030F0702030302020204" pitchFamily="66" charset="0"/>
                <a:ea typeface="+mn-ea"/>
                <a:cs typeface="+mn-cs"/>
              </a:rPr>
              <a:t>ipads</a:t>
            </a:r>
            <a:r>
              <a:rPr lang="en-GB" sz="1400" b="0" i="0" kern="1200" dirty="0">
                <a:solidFill>
                  <a:schemeClr val="tx1"/>
                </a:solidFill>
                <a:effectLst/>
                <a:latin typeface="Comic Sans MS" panose="030F0702030302020204" pitchFamily="66" charset="0"/>
                <a:ea typeface="+mn-ea"/>
                <a:cs typeface="+mn-cs"/>
              </a:rPr>
              <a:t>, tablets, phones, etc.</a:t>
            </a:r>
            <a:endParaRPr lang="en-GB" sz="1400" dirty="0">
              <a:latin typeface="Comic Sans MS" panose="030F0702030302020204" pitchFamily="66" charset="0"/>
            </a:endParaRPr>
          </a:p>
        </p:txBody>
      </p:sp>
      <p:sp>
        <p:nvSpPr>
          <p:cNvPr id="4" name="Slide Number Placeholder 3"/>
          <p:cNvSpPr>
            <a:spLocks noGrp="1"/>
          </p:cNvSpPr>
          <p:nvPr>
            <p:ph type="sldNum" sz="quarter" idx="5"/>
          </p:nvPr>
        </p:nvSpPr>
        <p:spPr/>
        <p:txBody>
          <a:bodyPr/>
          <a:lstStyle/>
          <a:p>
            <a:fld id="{4B327BC7-09BD-4CE9-BB18-2270441D57A7}" type="slidenum">
              <a:rPr lang="en-GB" smtClean="0"/>
              <a:t>32</a:t>
            </a:fld>
            <a:endParaRPr lang="en-GB"/>
          </a:p>
        </p:txBody>
      </p:sp>
    </p:spTree>
    <p:extLst>
      <p:ext uri="{BB962C8B-B14F-4D97-AF65-F5344CB8AC3E}">
        <p14:creationId xmlns:p14="http://schemas.microsoft.com/office/powerpoint/2010/main" val="896525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33</a:t>
            </a:fld>
            <a:endParaRPr lang="en-GB"/>
          </a:p>
        </p:txBody>
      </p:sp>
    </p:spTree>
    <p:extLst>
      <p:ext uri="{BB962C8B-B14F-4D97-AF65-F5344CB8AC3E}">
        <p14:creationId xmlns:p14="http://schemas.microsoft.com/office/powerpoint/2010/main" val="40852303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a:t>
            </a:r>
          </a:p>
        </p:txBody>
      </p:sp>
      <p:sp>
        <p:nvSpPr>
          <p:cNvPr id="4" name="Slide Number Placeholder 3"/>
          <p:cNvSpPr>
            <a:spLocks noGrp="1"/>
          </p:cNvSpPr>
          <p:nvPr>
            <p:ph type="sldNum" sz="quarter" idx="5"/>
          </p:nvPr>
        </p:nvSpPr>
        <p:spPr/>
        <p:txBody>
          <a:bodyPr/>
          <a:lstStyle/>
          <a:p>
            <a:fld id="{4B327BC7-09BD-4CE9-BB18-2270441D57A7}" type="slidenum">
              <a:rPr lang="en-GB" smtClean="0"/>
              <a:t>34</a:t>
            </a:fld>
            <a:endParaRPr lang="en-GB"/>
          </a:p>
        </p:txBody>
      </p:sp>
    </p:spTree>
    <p:extLst>
      <p:ext uri="{BB962C8B-B14F-4D97-AF65-F5344CB8AC3E}">
        <p14:creationId xmlns:p14="http://schemas.microsoft.com/office/powerpoint/2010/main" val="20979950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JC</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a:t>Times</a:t>
            </a:r>
            <a:r>
              <a:rPr lang="en-GB" b="1" baseline="0" dirty="0"/>
              <a:t> tables are one of the most important areas of maths. </a:t>
            </a:r>
          </a:p>
          <a:p>
            <a:pPr algn="l"/>
            <a:endParaRPr lang="en-GB" b="1" dirty="0"/>
          </a:p>
          <a:p>
            <a:pPr algn="l"/>
            <a:endParaRPr lang="en-GB" b="1" baseline="0" dirty="0"/>
          </a:p>
        </p:txBody>
      </p:sp>
      <p:sp>
        <p:nvSpPr>
          <p:cNvPr id="4" name="Slide Number Placeholder 3"/>
          <p:cNvSpPr>
            <a:spLocks noGrp="1"/>
          </p:cNvSpPr>
          <p:nvPr>
            <p:ph type="sldNum" sz="quarter" idx="10"/>
          </p:nvPr>
        </p:nvSpPr>
        <p:spPr/>
        <p:txBody>
          <a:bodyPr/>
          <a:lstStyle/>
          <a:p>
            <a:fld id="{82D646AA-6C32-49BC-AB82-DEF2296A046F}" type="slidenum">
              <a:rPr lang="en-GB" smtClean="0"/>
              <a:t>35</a:t>
            </a:fld>
            <a:endParaRPr lang="en-GB"/>
          </a:p>
        </p:txBody>
      </p:sp>
    </p:spTree>
    <p:extLst>
      <p:ext uri="{BB962C8B-B14F-4D97-AF65-F5344CB8AC3E}">
        <p14:creationId xmlns:p14="http://schemas.microsoft.com/office/powerpoint/2010/main" val="18509721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a:t>
            </a:r>
          </a:p>
        </p:txBody>
      </p:sp>
      <p:sp>
        <p:nvSpPr>
          <p:cNvPr id="4" name="Slide Number Placeholder 3"/>
          <p:cNvSpPr>
            <a:spLocks noGrp="1"/>
          </p:cNvSpPr>
          <p:nvPr>
            <p:ph type="sldNum" sz="quarter" idx="5"/>
          </p:nvPr>
        </p:nvSpPr>
        <p:spPr/>
        <p:txBody>
          <a:bodyPr/>
          <a:lstStyle/>
          <a:p>
            <a:fld id="{4B327BC7-09BD-4CE9-BB18-2270441D57A7}" type="slidenum">
              <a:rPr lang="en-GB" smtClean="0"/>
              <a:t>36</a:t>
            </a:fld>
            <a:endParaRPr lang="en-GB"/>
          </a:p>
        </p:txBody>
      </p:sp>
    </p:spTree>
    <p:extLst>
      <p:ext uri="{BB962C8B-B14F-4D97-AF65-F5344CB8AC3E}">
        <p14:creationId xmlns:p14="http://schemas.microsoft.com/office/powerpoint/2010/main" val="17649415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3 groups (columns) of 4</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 groups (columns) of 3</a:t>
            </a:r>
          </a:p>
          <a:p>
            <a:endParaRPr lang="en-GB" dirty="0"/>
          </a:p>
        </p:txBody>
      </p:sp>
      <p:sp>
        <p:nvSpPr>
          <p:cNvPr id="4" name="Slide Number Placeholder 3"/>
          <p:cNvSpPr>
            <a:spLocks noGrp="1"/>
          </p:cNvSpPr>
          <p:nvPr>
            <p:ph type="sldNum" sz="quarter" idx="5"/>
          </p:nvPr>
        </p:nvSpPr>
        <p:spPr/>
        <p:txBody>
          <a:bodyPr/>
          <a:lstStyle/>
          <a:p>
            <a:fld id="{4B327BC7-09BD-4CE9-BB18-2270441D57A7}" type="slidenum">
              <a:rPr lang="en-GB" smtClean="0"/>
              <a:t>37</a:t>
            </a:fld>
            <a:endParaRPr lang="en-GB"/>
          </a:p>
        </p:txBody>
      </p:sp>
    </p:spTree>
    <p:extLst>
      <p:ext uri="{BB962C8B-B14F-4D97-AF65-F5344CB8AC3E}">
        <p14:creationId xmlns:p14="http://schemas.microsoft.com/office/powerpoint/2010/main" val="32133571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pPr algn="l"/>
            <a:r>
              <a:rPr lang="en-GB" b="0" dirty="0"/>
              <a:t>If you don’t know your times tables you can not access…</a:t>
            </a:r>
          </a:p>
          <a:p>
            <a:pPr algn="l"/>
            <a:r>
              <a:rPr lang="en-GB" dirty="0">
                <a:effectLst/>
              </a:rPr>
              <a:t>Times Tables, simple division,</a:t>
            </a:r>
            <a:r>
              <a:rPr lang="en-GB" baseline="0" dirty="0">
                <a:effectLst/>
              </a:rPr>
              <a:t> </a:t>
            </a:r>
            <a:r>
              <a:rPr lang="en-GB" dirty="0">
                <a:effectLst/>
              </a:rPr>
              <a:t>bus stop division method,</a:t>
            </a:r>
            <a:r>
              <a:rPr lang="en-GB" baseline="0" dirty="0">
                <a:effectLst/>
              </a:rPr>
              <a:t> </a:t>
            </a:r>
            <a:r>
              <a:rPr lang="en-GB" dirty="0">
                <a:effectLst/>
              </a:rPr>
              <a:t>Long division, addition and subtraction of fractions with different denominators, Converting mixed and improper fractions, Multiplication and</a:t>
            </a:r>
            <a:r>
              <a:rPr lang="en-GB" baseline="0" dirty="0">
                <a:effectLst/>
              </a:rPr>
              <a:t> division of</a:t>
            </a:r>
            <a:r>
              <a:rPr lang="en-GB" dirty="0">
                <a:effectLst/>
              </a:rPr>
              <a:t> fractions,</a:t>
            </a:r>
            <a:r>
              <a:rPr lang="en-GB" baseline="0" dirty="0">
                <a:effectLst/>
              </a:rPr>
              <a:t> </a:t>
            </a:r>
            <a:r>
              <a:rPr lang="en-GB" dirty="0">
                <a:effectLst/>
              </a:rPr>
              <a:t>ratio,</a:t>
            </a:r>
            <a:r>
              <a:rPr lang="en-GB" baseline="0" dirty="0">
                <a:effectLst/>
              </a:rPr>
              <a:t> </a:t>
            </a:r>
            <a:r>
              <a:rPr lang="en-GB" dirty="0">
                <a:effectLst/>
              </a:rPr>
              <a:t>proportion, algebra, prime numbers, square numbers, multiples, factors, cubed numbers, percentages, long multiplication, short multiplication, converting measures, common multiples, common factors</a:t>
            </a:r>
            <a:r>
              <a:rPr lang="en-GB" baseline="0" dirty="0">
                <a:effectLst/>
              </a:rPr>
              <a:t> and </a:t>
            </a:r>
            <a:r>
              <a:rPr lang="en-GB" dirty="0">
                <a:effectLst/>
              </a:rPr>
              <a:t>divisibility rules.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effectLst/>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They are interwoven into many areas of Mathematics:</a:t>
            </a:r>
          </a:p>
          <a:p>
            <a:endParaRPr lang="en-GB" dirty="0"/>
          </a:p>
        </p:txBody>
      </p:sp>
      <p:sp>
        <p:nvSpPr>
          <p:cNvPr id="4" name="Slide Number Placeholder 3"/>
          <p:cNvSpPr>
            <a:spLocks noGrp="1"/>
          </p:cNvSpPr>
          <p:nvPr>
            <p:ph type="sldNum" sz="quarter" idx="5"/>
          </p:nvPr>
        </p:nvSpPr>
        <p:spPr/>
        <p:txBody>
          <a:bodyPr/>
          <a:lstStyle/>
          <a:p>
            <a:fld id="{4B327BC7-09BD-4CE9-BB18-2270441D57A7}" type="slidenum">
              <a:rPr lang="en-GB" smtClean="0"/>
              <a:t>38</a:t>
            </a:fld>
            <a:endParaRPr lang="en-GB"/>
          </a:p>
        </p:txBody>
      </p:sp>
    </p:spTree>
    <p:extLst>
      <p:ext uri="{BB962C8B-B14F-4D97-AF65-F5344CB8AC3E}">
        <p14:creationId xmlns:p14="http://schemas.microsoft.com/office/powerpoint/2010/main" val="2463579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dirty="0">
                <a:effectLst/>
              </a:rPr>
              <a:t>RH</a:t>
            </a:r>
          </a:p>
          <a:p>
            <a:pPr algn="l"/>
            <a:r>
              <a:rPr lang="en-GB" b="0" dirty="0">
                <a:effectLst/>
              </a:rPr>
              <a:t>The</a:t>
            </a:r>
            <a:r>
              <a:rPr lang="en-GB" b="0" baseline="0" dirty="0">
                <a:effectLst/>
              </a:rPr>
              <a:t> expectation is that by the time your children have left Year 4 they will know all their multiplication and division facts, </a:t>
            </a:r>
            <a:r>
              <a:rPr lang="en-GB" b="0" u="sng" baseline="0" dirty="0">
                <a:effectLst/>
              </a:rPr>
              <a:t>at speed</a:t>
            </a:r>
            <a:r>
              <a:rPr lang="en-GB" b="0" baseline="0" dirty="0">
                <a:effectLst/>
              </a:rPr>
              <a:t>. (INSTANT RECALL)</a:t>
            </a:r>
          </a:p>
          <a:p>
            <a:pPr algn="l"/>
            <a:r>
              <a:rPr lang="en-GB" b="0" baseline="0" dirty="0">
                <a:effectLst/>
              </a:rPr>
              <a:t>They should only revisited in Year 5 and 6 through special numbers (factors, multiples, prime, cube and square).</a:t>
            </a:r>
          </a:p>
          <a:p>
            <a:pPr algn="l"/>
            <a:endParaRPr lang="en-GB" b="0" baseline="0" dirty="0"/>
          </a:p>
        </p:txBody>
      </p:sp>
      <p:sp>
        <p:nvSpPr>
          <p:cNvPr id="4" name="Slide Number Placeholder 3"/>
          <p:cNvSpPr>
            <a:spLocks noGrp="1"/>
          </p:cNvSpPr>
          <p:nvPr>
            <p:ph type="sldNum" sz="quarter" idx="10"/>
          </p:nvPr>
        </p:nvSpPr>
        <p:spPr/>
        <p:txBody>
          <a:bodyPr/>
          <a:lstStyle/>
          <a:p>
            <a:fld id="{82D646AA-6C32-49BC-AB82-DEF2296A046F}" type="slidenum">
              <a:rPr lang="en-GB" smtClean="0"/>
              <a:t>39</a:t>
            </a:fld>
            <a:endParaRPr lang="en-GB"/>
          </a:p>
        </p:txBody>
      </p:sp>
    </p:spTree>
    <p:extLst>
      <p:ext uri="{BB962C8B-B14F-4D97-AF65-F5344CB8AC3E}">
        <p14:creationId xmlns:p14="http://schemas.microsoft.com/office/powerpoint/2010/main" val="22101409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pPr algn="l"/>
            <a:endParaRPr lang="en-GB" b="0" baseline="0" dirty="0">
              <a:effectLst/>
            </a:endParaRPr>
          </a:p>
          <a:p>
            <a:pPr algn="l"/>
            <a:r>
              <a:rPr lang="en-GB" b="0" baseline="0" dirty="0">
                <a:effectLst/>
              </a:rPr>
              <a:t>The government mandatory test in June this year. The test will be taken by all children in Year 4.</a:t>
            </a:r>
            <a:endParaRPr lang="en-GB" b="0" dirty="0">
              <a:effectLst/>
            </a:endParaRPr>
          </a:p>
          <a:p>
            <a:pPr algn="l"/>
            <a:r>
              <a:rPr lang="en-GB" b="0" dirty="0">
                <a:effectLst/>
              </a:rPr>
              <a:t> </a:t>
            </a:r>
            <a:endParaRPr lang="en-GB" dirty="0"/>
          </a:p>
        </p:txBody>
      </p:sp>
      <p:sp>
        <p:nvSpPr>
          <p:cNvPr id="4" name="Slide Number Placeholder 3"/>
          <p:cNvSpPr>
            <a:spLocks noGrp="1"/>
          </p:cNvSpPr>
          <p:nvPr>
            <p:ph type="sldNum" sz="quarter" idx="5"/>
          </p:nvPr>
        </p:nvSpPr>
        <p:spPr/>
        <p:txBody>
          <a:bodyPr/>
          <a:lstStyle/>
          <a:p>
            <a:fld id="{4B327BC7-09BD-4CE9-BB18-2270441D57A7}" type="slidenum">
              <a:rPr lang="en-GB" smtClean="0"/>
              <a:t>40</a:t>
            </a:fld>
            <a:endParaRPr lang="en-GB"/>
          </a:p>
        </p:txBody>
      </p:sp>
    </p:spTree>
    <p:extLst>
      <p:ext uri="{BB962C8B-B14F-4D97-AF65-F5344CB8AC3E}">
        <p14:creationId xmlns:p14="http://schemas.microsoft.com/office/powerpoint/2010/main" val="42655143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a:t>
            </a:r>
          </a:p>
        </p:txBody>
      </p:sp>
      <p:sp>
        <p:nvSpPr>
          <p:cNvPr id="4" name="Slide Number Placeholder 3"/>
          <p:cNvSpPr>
            <a:spLocks noGrp="1"/>
          </p:cNvSpPr>
          <p:nvPr>
            <p:ph type="sldNum" sz="quarter" idx="5"/>
          </p:nvPr>
        </p:nvSpPr>
        <p:spPr/>
        <p:txBody>
          <a:bodyPr/>
          <a:lstStyle/>
          <a:p>
            <a:fld id="{4B327BC7-09BD-4CE9-BB18-2270441D57A7}" type="slidenum">
              <a:rPr lang="en-GB" smtClean="0"/>
              <a:t>41</a:t>
            </a:fld>
            <a:endParaRPr lang="en-GB"/>
          </a:p>
        </p:txBody>
      </p:sp>
    </p:spTree>
    <p:extLst>
      <p:ext uri="{BB962C8B-B14F-4D97-AF65-F5344CB8AC3E}">
        <p14:creationId xmlns:p14="http://schemas.microsoft.com/office/powerpoint/2010/main" val="36189281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a:t>
            </a:r>
          </a:p>
        </p:txBody>
      </p:sp>
      <p:sp>
        <p:nvSpPr>
          <p:cNvPr id="4" name="Slide Number Placeholder 3"/>
          <p:cNvSpPr>
            <a:spLocks noGrp="1"/>
          </p:cNvSpPr>
          <p:nvPr>
            <p:ph type="sldNum" sz="quarter" idx="5"/>
          </p:nvPr>
        </p:nvSpPr>
        <p:spPr/>
        <p:txBody>
          <a:bodyPr/>
          <a:lstStyle/>
          <a:p>
            <a:fld id="{4B327BC7-09BD-4CE9-BB18-2270441D57A7}" type="slidenum">
              <a:rPr lang="en-GB" smtClean="0"/>
              <a:t>42</a:t>
            </a:fld>
            <a:endParaRPr lang="en-GB"/>
          </a:p>
        </p:txBody>
      </p:sp>
    </p:spTree>
    <p:extLst>
      <p:ext uri="{BB962C8B-B14F-4D97-AF65-F5344CB8AC3E}">
        <p14:creationId xmlns:p14="http://schemas.microsoft.com/office/powerpoint/2010/main" val="11025937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endParaRPr lang="en-GB" dirty="0"/>
          </a:p>
          <a:p>
            <a:r>
              <a:rPr lang="en-GB" dirty="0"/>
              <a:t>How to help your child at home</a:t>
            </a:r>
          </a:p>
          <a:p>
            <a:pPr marL="285750" indent="-285750">
              <a:buFont typeface="Arial" pitchFamily="34" charset="0"/>
              <a:buChar char="•"/>
            </a:pPr>
            <a:r>
              <a:rPr lang="en-GB" sz="1200" dirty="0"/>
              <a:t>Recognise numbers on a clock.</a:t>
            </a:r>
          </a:p>
          <a:p>
            <a:pPr marL="285750" indent="-285750">
              <a:buFont typeface="Arial" pitchFamily="34" charset="0"/>
              <a:buChar char="•"/>
            </a:pPr>
            <a:r>
              <a:rPr lang="en-GB" sz="1200" dirty="0"/>
              <a:t>What time is it? </a:t>
            </a:r>
          </a:p>
          <a:p>
            <a:pPr marL="285750" indent="-285750">
              <a:buFont typeface="Arial" pitchFamily="34" charset="0"/>
              <a:buChar char="•"/>
            </a:pPr>
            <a:r>
              <a:rPr lang="en-GB" sz="1200" dirty="0"/>
              <a:t>Ask them questions related to time. </a:t>
            </a:r>
          </a:p>
          <a:p>
            <a:pPr marL="285750" indent="-285750">
              <a:buFont typeface="Arial" pitchFamily="34" charset="0"/>
              <a:buChar char="•"/>
            </a:pPr>
            <a:r>
              <a:rPr lang="en-GB" sz="1200" dirty="0"/>
              <a:t>Use timers, phones, clocks to measure periods of time. </a:t>
            </a:r>
          </a:p>
          <a:p>
            <a:pPr marL="285750" indent="-285750">
              <a:buFont typeface="Arial" pitchFamily="34" charset="0"/>
              <a:buChar char="•"/>
            </a:pPr>
            <a:r>
              <a:rPr lang="en-GB" sz="1200" dirty="0"/>
              <a:t>Timetables at bus stops</a:t>
            </a:r>
          </a:p>
          <a:p>
            <a:pPr marL="285750" indent="-285750">
              <a:buFont typeface="Arial" pitchFamily="34" charset="0"/>
              <a:buChar char="•"/>
            </a:pPr>
            <a:r>
              <a:rPr lang="en-GB" sz="1200" dirty="0"/>
              <a:t>Counting   </a:t>
            </a:r>
          </a:p>
          <a:p>
            <a:endParaRPr lang="en-GB" dirty="0"/>
          </a:p>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43</a:t>
            </a:fld>
            <a:endParaRPr lang="en-GB"/>
          </a:p>
        </p:txBody>
      </p:sp>
    </p:spTree>
    <p:extLst>
      <p:ext uri="{BB962C8B-B14F-4D97-AF65-F5344CB8AC3E}">
        <p14:creationId xmlns:p14="http://schemas.microsoft.com/office/powerpoint/2010/main" val="18983500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r>
              <a:rPr lang="en-GB" sz="1200" b="1" u="sng" dirty="0"/>
              <a:t>Going shopping:</a:t>
            </a:r>
          </a:p>
          <a:p>
            <a:pPr marL="285750" indent="-285750">
              <a:buFont typeface="Arial" pitchFamily="34" charset="0"/>
              <a:buChar char="•"/>
            </a:pPr>
            <a:r>
              <a:rPr lang="en-GB" sz="1200" dirty="0"/>
              <a:t>Reading price tags</a:t>
            </a:r>
          </a:p>
          <a:p>
            <a:pPr marL="285750" indent="-285750">
              <a:buFont typeface="Arial" pitchFamily="34" charset="0"/>
              <a:buChar char="•"/>
            </a:pPr>
            <a:r>
              <a:rPr lang="en-GB" sz="1200" dirty="0"/>
              <a:t>Counting items into a basket</a:t>
            </a:r>
          </a:p>
          <a:p>
            <a:pPr marL="285750" indent="-285750">
              <a:buFont typeface="Arial" pitchFamily="34" charset="0"/>
              <a:buChar char="•"/>
            </a:pPr>
            <a:r>
              <a:rPr lang="en-GB" sz="1200" dirty="0"/>
              <a:t>ESTIMATING</a:t>
            </a:r>
          </a:p>
          <a:p>
            <a:pPr marL="285750" indent="-285750">
              <a:buFont typeface="Arial" pitchFamily="34" charset="0"/>
              <a:buChar char="•"/>
            </a:pPr>
            <a:r>
              <a:rPr lang="en-GB" sz="1200" dirty="0"/>
              <a:t>Mentally adding items to total the cost</a:t>
            </a:r>
          </a:p>
          <a:p>
            <a:pPr marL="285750" indent="-285750">
              <a:buFont typeface="Arial" pitchFamily="34" charset="0"/>
              <a:buChar char="•"/>
            </a:pPr>
            <a:r>
              <a:rPr lang="en-GB" sz="1200" dirty="0"/>
              <a:t>Finding and counting out coins and calculating change</a:t>
            </a:r>
          </a:p>
          <a:p>
            <a:pPr marL="285750" indent="-285750">
              <a:buFont typeface="Arial" pitchFamily="34" charset="0"/>
              <a:buChar char="•"/>
            </a:pPr>
            <a:r>
              <a:rPr lang="en-GB" sz="1200" dirty="0"/>
              <a:t>Allow children to have experience of handling money in real life situations</a:t>
            </a:r>
          </a:p>
          <a:p>
            <a:pPr marL="285750" indent="-285750">
              <a:buFont typeface="Arial" pitchFamily="34" charset="0"/>
              <a:buChar char="•"/>
            </a:pPr>
            <a:r>
              <a:rPr lang="en-GB" sz="1200" dirty="0"/>
              <a:t>Comparing weights - which is heavier?</a:t>
            </a:r>
          </a:p>
          <a:p>
            <a:pPr marL="285750" indent="-285750">
              <a:buFont typeface="Arial" pitchFamily="34" charset="0"/>
              <a:buChar char="•"/>
            </a:pPr>
            <a:r>
              <a:rPr lang="en-GB" sz="1200" dirty="0"/>
              <a:t>How much do items now cost after a price cut?</a:t>
            </a:r>
          </a:p>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44</a:t>
            </a:fld>
            <a:endParaRPr lang="en-GB"/>
          </a:p>
        </p:txBody>
      </p:sp>
    </p:spTree>
    <p:extLst>
      <p:ext uri="{BB962C8B-B14F-4D97-AF65-F5344CB8AC3E}">
        <p14:creationId xmlns:p14="http://schemas.microsoft.com/office/powerpoint/2010/main" val="1440040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a:t>
            </a:r>
          </a:p>
          <a:p>
            <a:r>
              <a:rPr lang="en-GB" dirty="0"/>
              <a:t>Measuring</a:t>
            </a:r>
          </a:p>
          <a:p>
            <a:r>
              <a:rPr lang="en-GB" dirty="0"/>
              <a:t>Weighing</a:t>
            </a:r>
          </a:p>
          <a:p>
            <a:r>
              <a:rPr lang="en-GB" dirty="0"/>
              <a:t>Timing</a:t>
            </a:r>
          </a:p>
          <a:p>
            <a:r>
              <a:rPr lang="en-GB" dirty="0"/>
              <a:t>Multiplication and division e.g. cupcakes in rows</a:t>
            </a:r>
            <a:r>
              <a:rPr lang="en-GB" baseline="0" dirty="0"/>
              <a:t> / making arrays</a:t>
            </a:r>
          </a:p>
          <a:p>
            <a:r>
              <a:rPr lang="en-GB" baseline="0" dirty="0"/>
              <a:t>Increasing the amount by double / halving the ingredients</a:t>
            </a:r>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45</a:t>
            </a:fld>
            <a:endParaRPr lang="en-GB"/>
          </a:p>
        </p:txBody>
      </p:sp>
    </p:spTree>
    <p:extLst>
      <p:ext uri="{BB962C8B-B14F-4D97-AF65-F5344CB8AC3E}">
        <p14:creationId xmlns:p14="http://schemas.microsoft.com/office/powerpoint/2010/main" val="39312925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a:p>
            <a:r>
              <a:rPr lang="en-GB" dirty="0"/>
              <a:t>Number bonds to 10 and 20</a:t>
            </a:r>
          </a:p>
          <a:p>
            <a:r>
              <a:rPr lang="en-GB" dirty="0"/>
              <a:t>Play board games</a:t>
            </a:r>
          </a:p>
          <a:p>
            <a:r>
              <a:rPr lang="en-GB" dirty="0"/>
              <a:t>E.g. Dominoes, Monopoly, Snakes and Ladders </a:t>
            </a:r>
          </a:p>
          <a:p>
            <a:r>
              <a:rPr lang="en-GB" dirty="0"/>
              <a:t>Numbots</a:t>
            </a:r>
          </a:p>
          <a:p>
            <a:r>
              <a:rPr lang="en-GB" dirty="0"/>
              <a:t>Maths card games</a:t>
            </a:r>
          </a:p>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46</a:t>
            </a:fld>
            <a:endParaRPr lang="en-GB"/>
          </a:p>
        </p:txBody>
      </p:sp>
    </p:spTree>
    <p:extLst>
      <p:ext uri="{BB962C8B-B14F-4D97-AF65-F5344CB8AC3E}">
        <p14:creationId xmlns:p14="http://schemas.microsoft.com/office/powerpoint/2010/main" val="417604175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JC</a:t>
            </a:r>
          </a:p>
        </p:txBody>
      </p:sp>
      <p:sp>
        <p:nvSpPr>
          <p:cNvPr id="4" name="Slide Number Placeholder 3"/>
          <p:cNvSpPr>
            <a:spLocks noGrp="1"/>
          </p:cNvSpPr>
          <p:nvPr>
            <p:ph type="sldNum" sz="quarter" idx="5"/>
          </p:nvPr>
        </p:nvSpPr>
        <p:spPr/>
        <p:txBody>
          <a:bodyPr/>
          <a:lstStyle/>
          <a:p>
            <a:fld id="{4B327BC7-09BD-4CE9-BB18-2270441D57A7}" type="slidenum">
              <a:rPr lang="en-GB" smtClean="0"/>
              <a:t>47</a:t>
            </a:fld>
            <a:endParaRPr lang="en-GB"/>
          </a:p>
        </p:txBody>
      </p:sp>
    </p:spTree>
    <p:extLst>
      <p:ext uri="{BB962C8B-B14F-4D97-AF65-F5344CB8AC3E}">
        <p14:creationId xmlns:p14="http://schemas.microsoft.com/office/powerpoint/2010/main" val="11513329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a:t>
            </a:r>
          </a:p>
        </p:txBody>
      </p:sp>
      <p:sp>
        <p:nvSpPr>
          <p:cNvPr id="4" name="Slide Number Placeholder 3"/>
          <p:cNvSpPr>
            <a:spLocks noGrp="1"/>
          </p:cNvSpPr>
          <p:nvPr>
            <p:ph type="sldNum" sz="quarter" idx="5"/>
          </p:nvPr>
        </p:nvSpPr>
        <p:spPr/>
        <p:txBody>
          <a:bodyPr/>
          <a:lstStyle/>
          <a:p>
            <a:fld id="{4B327BC7-09BD-4CE9-BB18-2270441D57A7}" type="slidenum">
              <a:rPr lang="en-GB" smtClean="0"/>
              <a:t>48</a:t>
            </a:fld>
            <a:endParaRPr lang="en-GB"/>
          </a:p>
        </p:txBody>
      </p:sp>
    </p:spTree>
    <p:extLst>
      <p:ext uri="{BB962C8B-B14F-4D97-AF65-F5344CB8AC3E}">
        <p14:creationId xmlns:p14="http://schemas.microsoft.com/office/powerpoint/2010/main" val="372168252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 &amp; JC</a:t>
            </a:r>
          </a:p>
          <a:p>
            <a:endParaRPr lang="en-GB" dirty="0"/>
          </a:p>
          <a:p>
            <a:r>
              <a:rPr lang="en-GB" dirty="0"/>
              <a:t>Thank you for coming.</a:t>
            </a:r>
          </a:p>
          <a:p>
            <a:endParaRPr lang="en-GB" dirty="0"/>
          </a:p>
          <a:p>
            <a:r>
              <a:rPr lang="en-GB" dirty="0"/>
              <a:t>Do you have any questions?</a:t>
            </a:r>
          </a:p>
        </p:txBody>
      </p:sp>
      <p:sp>
        <p:nvSpPr>
          <p:cNvPr id="4" name="Slide Number Placeholder 3"/>
          <p:cNvSpPr>
            <a:spLocks noGrp="1"/>
          </p:cNvSpPr>
          <p:nvPr>
            <p:ph type="sldNum" sz="quarter" idx="10"/>
          </p:nvPr>
        </p:nvSpPr>
        <p:spPr/>
        <p:txBody>
          <a:bodyPr/>
          <a:lstStyle/>
          <a:p>
            <a:fld id="{82D646AA-6C32-49BC-AB82-DEF2296A046F}" type="slidenum">
              <a:rPr lang="en-GB" smtClean="0"/>
              <a:t>49</a:t>
            </a:fld>
            <a:endParaRPr lang="en-GB"/>
          </a:p>
        </p:txBody>
      </p:sp>
    </p:spTree>
    <p:extLst>
      <p:ext uri="{BB962C8B-B14F-4D97-AF65-F5344CB8AC3E}">
        <p14:creationId xmlns:p14="http://schemas.microsoft.com/office/powerpoint/2010/main" val="2314668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F798531-960D-470A-8D20-247916DA9460}" type="datetimeFigureOut">
              <a:rPr lang="en-GB" smtClean="0"/>
              <a:t>01/03/2020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717BE8-F565-4826-BC5B-01AA6AD294E5}"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F798531-960D-470A-8D20-247916DA9460}" type="datetimeFigureOut">
              <a:rPr lang="en-GB" smtClean="0"/>
              <a:t>01/03/2020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717BE8-F565-4826-BC5B-01AA6AD294E5}"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798531-960D-470A-8D20-247916DA9460}" type="datetimeFigureOut">
              <a:rPr lang="en-GB" smtClean="0"/>
              <a:t>01/03/2020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717BE8-F565-4826-BC5B-01AA6AD294E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F798531-960D-470A-8D20-247916DA9460}" type="datetimeFigureOut">
              <a:rPr lang="en-GB" smtClean="0"/>
              <a:t>01/03/2020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717BE8-F565-4826-BC5B-01AA6AD294E5}"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798531-960D-470A-8D20-247916DA9460}" type="datetimeFigureOut">
              <a:rPr lang="en-GB" smtClean="0"/>
              <a:t>01/03/2020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717BE8-F565-4826-BC5B-01AA6AD294E5}"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798531-960D-470A-8D20-247916DA9460}" type="datetimeFigureOut">
              <a:rPr lang="en-GB" smtClean="0"/>
              <a:t>01/03/2020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717BE8-F565-4826-BC5B-01AA6AD294E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798531-960D-470A-8D20-247916DA9460}" type="datetimeFigureOut">
              <a:rPr lang="en-GB" smtClean="0"/>
              <a:t>01/03/2020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717BE8-F565-4826-BC5B-01AA6AD294E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798531-960D-470A-8D20-247916DA9460}" type="datetimeFigureOut">
              <a:rPr lang="en-GB" smtClean="0"/>
              <a:t>01/03/2020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717BE8-F565-4826-BC5B-01AA6AD294E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798531-960D-470A-8D20-247916DA9460}" type="datetimeFigureOut">
              <a:rPr lang="en-GB" smtClean="0"/>
              <a:t>01/03/2020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717BE8-F565-4826-BC5B-01AA6AD294E5}"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F798531-960D-470A-8D20-247916DA9460}" type="datetimeFigureOut">
              <a:rPr lang="en-GB" smtClean="0"/>
              <a:t>01/03/2020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717BE8-F565-4826-BC5B-01AA6AD294E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798531-960D-470A-8D20-247916DA9460}" type="datetimeFigureOut">
              <a:rPr lang="en-GB" smtClean="0"/>
              <a:t>01/03/2020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717BE8-F565-4826-BC5B-01AA6AD294E5}"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9C8AF188-5A44-40FF-A4D8-A0E51322A52C}" type="datetimeFigureOut">
              <a:rPr lang="en-GB" smtClean="0"/>
              <a:t>01/03/2020</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DFBD2E3C-B98E-47C1-B290-062C566AA7FF}" type="slidenum">
              <a:rPr lang="en-GB" smtClean="0"/>
              <a:t>‹#›</a:t>
            </a:fld>
            <a:endParaRPr lang="en-GB"/>
          </a:p>
        </p:txBody>
      </p:sp>
    </p:spTree>
    <p:extLst>
      <p:ext uri="{BB962C8B-B14F-4D97-AF65-F5344CB8AC3E}">
        <p14:creationId xmlns:p14="http://schemas.microsoft.com/office/powerpoint/2010/main" val="2042470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F798531-960D-470A-8D20-247916DA9460}" type="datetimeFigureOut">
              <a:rPr lang="en-GB" smtClean="0"/>
              <a:t>01/03/2020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8D717BE8-F565-4826-BC5B-01AA6AD294E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3icoSeGqQtY"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jOwdPGy5HaAhUHVhQKHd_2DRwQjRx6BAgAEAU&amp;url=https://www.conquermaths.com/news/post/index/62/Maths-Fails-at-the-Supermarket-How-to-Avoid-the-Pitfalls&amp;psig=AOvVaw0Z_elSQbq65ufDcCm_0yYo&amp;ust=1522414886615536" TargetMode="External"/><Relationship Id="rId2" Type="http://schemas.openxmlformats.org/officeDocument/2006/relationships/notesSlide" Target="../notesSlides/notesSlide43.xml"/><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hyperlink" Target="https://www.google.co.uk/url?sa=i&amp;rct=j&amp;q=&amp;esrc=s&amp;source=images&amp;cd=&amp;cad=rja&amp;uact=8&amp;ved=2ahUKEwjZ_Y_qzZHaAhWCXhQKHU5AA3oQjRx6BAgAEAU&amp;url=https://www.thespruce.com/stop-wasting-time-at-grocery-store-3544941&amp;psig=AOvVaw3AsotD9wb2S4ManiC0h7j9&amp;ust=1522415468098067" TargetMode="External"/><Relationship Id="rId4" Type="http://schemas.openxmlformats.org/officeDocument/2006/relationships/image" Target="../media/image19.jpeg"/></Relationships>
</file>

<file path=ppt/slides/_rels/slide4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iOkpu5zpHaAhUHOhQKHTnGB4YQjRx6BAgAEAU&amp;url=https://food-hacks.wonderhowto.com/how-to/cook-like-chef-use-ratios-not-recipes-0155785/&amp;psig=AOvVaw2XDM85xzpBmfWk7W04_922&amp;ust=1522415650424459" TargetMode="External"/><Relationship Id="rId7" Type="http://schemas.openxmlformats.org/officeDocument/2006/relationships/image" Target="../media/image24.png"/><Relationship Id="rId2" Type="http://schemas.openxmlformats.org/officeDocument/2006/relationships/notesSlide" Target="../notesSlides/notesSlide44.xml"/><Relationship Id="rId1" Type="http://schemas.openxmlformats.org/officeDocument/2006/relationships/slideLayout" Target="../slideLayouts/slideLayout12.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5.xml"/><Relationship Id="rId1" Type="http://schemas.openxmlformats.org/officeDocument/2006/relationships/slideLayout" Target="../slideLayouts/slideLayout12.xml"/><Relationship Id="rId5" Type="http://schemas.openxmlformats.org/officeDocument/2006/relationships/image" Target="../media/image27.png"/><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863F43-9CD6-4D84-9740-8C84FD0C7636}"/>
              </a:ext>
            </a:extLst>
          </p:cNvPr>
          <p:cNvSpPr>
            <a:spLocks noGrp="1"/>
          </p:cNvSpPr>
          <p:nvPr>
            <p:ph type="title"/>
          </p:nvPr>
        </p:nvSpPr>
        <p:spPr>
          <a:xfrm>
            <a:off x="1619672" y="495534"/>
            <a:ext cx="6512511" cy="1143000"/>
          </a:xfrm>
        </p:spPr>
        <p:txBody>
          <a:bodyPr/>
          <a:lstStyle/>
          <a:p>
            <a:pPr algn="l"/>
            <a:r>
              <a:rPr lang="en-GB" dirty="0"/>
              <a:t>Welcome to a fun number session!</a:t>
            </a:r>
          </a:p>
        </p:txBody>
      </p:sp>
      <p:pic>
        <p:nvPicPr>
          <p:cNvPr id="4" name="Picture 3">
            <a:extLst>
              <a:ext uri="{FF2B5EF4-FFF2-40B4-BE49-F238E27FC236}">
                <a16:creationId xmlns:a16="http://schemas.microsoft.com/office/drawing/2014/main" xmlns="" id="{06A4B5F2-6E0D-4AB7-948D-29FD21626A90}"/>
              </a:ext>
            </a:extLst>
          </p:cNvPr>
          <p:cNvPicPr>
            <a:picLocks noChangeAspect="1"/>
          </p:cNvPicPr>
          <p:nvPr/>
        </p:nvPicPr>
        <p:blipFill>
          <a:blip r:embed="rId3"/>
          <a:stretch>
            <a:fillRect/>
          </a:stretch>
        </p:blipFill>
        <p:spPr>
          <a:xfrm>
            <a:off x="2519772" y="2348880"/>
            <a:ext cx="4104456" cy="4022202"/>
          </a:xfrm>
          <a:prstGeom prst="rect">
            <a:avLst/>
          </a:prstGeom>
        </p:spPr>
      </p:pic>
    </p:spTree>
    <p:extLst>
      <p:ext uri="{BB962C8B-B14F-4D97-AF65-F5344CB8AC3E}">
        <p14:creationId xmlns:p14="http://schemas.microsoft.com/office/powerpoint/2010/main" val="949663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75656" y="5013176"/>
            <a:ext cx="5637010" cy="882119"/>
          </a:xfrm>
        </p:spPr>
        <p:txBody>
          <a:bodyPr/>
          <a:lstStyle/>
          <a:p>
            <a:pPr algn="ctr"/>
            <a:r>
              <a:rPr lang="en-GB" dirty="0"/>
              <a:t>Delivered to you by Mrs Crick &amp; Mr Hussain</a:t>
            </a:r>
          </a:p>
        </p:txBody>
      </p:sp>
      <p:sp>
        <p:nvSpPr>
          <p:cNvPr id="2" name="Title 1"/>
          <p:cNvSpPr>
            <a:spLocks noGrp="1"/>
          </p:cNvSpPr>
          <p:nvPr>
            <p:ph type="ctrTitle"/>
          </p:nvPr>
        </p:nvSpPr>
        <p:spPr>
          <a:xfrm>
            <a:off x="899592" y="692696"/>
            <a:ext cx="7175351" cy="3600400"/>
          </a:xfrm>
        </p:spPr>
        <p:txBody>
          <a:bodyPr/>
          <a:lstStyle/>
          <a:p>
            <a:pPr algn="ctr"/>
            <a:r>
              <a:rPr lang="en-GB" sz="6600" dirty="0"/>
              <a:t>Maths Workshop</a:t>
            </a:r>
          </a:p>
        </p:txBody>
      </p:sp>
    </p:spTree>
    <p:extLst>
      <p:ext uri="{BB962C8B-B14F-4D97-AF65-F5344CB8AC3E}">
        <p14:creationId xmlns:p14="http://schemas.microsoft.com/office/powerpoint/2010/main" val="4199251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5400" dirty="0"/>
              <a:t>Fluency</a:t>
            </a:r>
          </a:p>
          <a:p>
            <a:r>
              <a:rPr lang="en-GB" sz="5400" dirty="0"/>
              <a:t>Problem solving</a:t>
            </a:r>
          </a:p>
          <a:p>
            <a:r>
              <a:rPr lang="en-GB" sz="5400" dirty="0"/>
              <a:t>Reasoning </a:t>
            </a:r>
          </a:p>
        </p:txBody>
      </p:sp>
      <p:sp>
        <p:nvSpPr>
          <p:cNvPr id="4" name="Rectangle 3"/>
          <p:cNvSpPr/>
          <p:nvPr/>
        </p:nvSpPr>
        <p:spPr>
          <a:xfrm>
            <a:off x="467544" y="692696"/>
            <a:ext cx="8280920" cy="861774"/>
          </a:xfrm>
          <a:prstGeom prst="rect">
            <a:avLst/>
          </a:prstGeom>
        </p:spPr>
        <p:txBody>
          <a:bodyPr wrap="square">
            <a:spAutoFit/>
          </a:bodyPr>
          <a:lstStyle/>
          <a:p>
            <a:r>
              <a:rPr lang="en-GB" sz="3200" u="sng" dirty="0">
                <a:latin typeface="Comic Sans MS" pitchFamily="66" charset="0"/>
              </a:rPr>
              <a:t>Aims of Maths National Curriculum:</a:t>
            </a:r>
          </a:p>
          <a:p>
            <a:endParaRPr lang="en-GB" u="sng" dirty="0">
              <a:latin typeface="Comic Sans MS" pitchFamily="66" charset="0"/>
            </a:endParaRPr>
          </a:p>
        </p:txBody>
      </p:sp>
    </p:spTree>
    <p:extLst>
      <p:ext uri="{BB962C8B-B14F-4D97-AF65-F5344CB8AC3E}">
        <p14:creationId xmlns:p14="http://schemas.microsoft.com/office/powerpoint/2010/main" val="4190301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8800" dirty="0"/>
              <a:t>Questions </a:t>
            </a:r>
          </a:p>
        </p:txBody>
      </p:sp>
      <p:sp>
        <p:nvSpPr>
          <p:cNvPr id="3" name="Content Placeholder 2"/>
          <p:cNvSpPr>
            <a:spLocks noGrp="1"/>
          </p:cNvSpPr>
          <p:nvPr>
            <p:ph idx="1"/>
          </p:nvPr>
        </p:nvSpPr>
        <p:spPr>
          <a:xfrm>
            <a:off x="0" y="1844824"/>
            <a:ext cx="9144000" cy="4572000"/>
          </a:xfrm>
        </p:spPr>
        <p:txBody>
          <a:bodyPr>
            <a:noAutofit/>
          </a:bodyPr>
          <a:lstStyle/>
          <a:p>
            <a:r>
              <a:rPr lang="en-GB" sz="3600" dirty="0"/>
              <a:t>There are post-it notes on your tables</a:t>
            </a:r>
          </a:p>
          <a:p>
            <a:endParaRPr lang="en-GB" sz="3600" dirty="0"/>
          </a:p>
          <a:p>
            <a:r>
              <a:rPr lang="en-GB" sz="3600" dirty="0"/>
              <a:t>If you have a question throughout this evening, please ask, or jot it down on a post-it note and we will endeavour to answer it at the end.</a:t>
            </a:r>
          </a:p>
          <a:p>
            <a:pPr marL="64008" indent="0">
              <a:buNone/>
            </a:pPr>
            <a:endParaRPr lang="en-GB" sz="3600" dirty="0"/>
          </a:p>
        </p:txBody>
      </p:sp>
    </p:spTree>
    <p:extLst>
      <p:ext uri="{BB962C8B-B14F-4D97-AF65-F5344CB8AC3E}">
        <p14:creationId xmlns:p14="http://schemas.microsoft.com/office/powerpoint/2010/main" val="2485022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hlinkClick r:id="rId3"/>
              </a:rPr>
              <a:t>https://www.youtube.com/watch?v=3icoSeGqQtY</a:t>
            </a:r>
            <a:r>
              <a:rPr lang="en-GB" dirty="0"/>
              <a:t> </a:t>
            </a:r>
          </a:p>
        </p:txBody>
      </p:sp>
      <p:sp>
        <p:nvSpPr>
          <p:cNvPr id="3" name="Title 2"/>
          <p:cNvSpPr>
            <a:spLocks noGrp="1"/>
          </p:cNvSpPr>
          <p:nvPr>
            <p:ph type="title"/>
          </p:nvPr>
        </p:nvSpPr>
        <p:spPr/>
        <p:txBody>
          <a:bodyPr/>
          <a:lstStyle/>
          <a:p>
            <a:r>
              <a:rPr lang="en-GB" dirty="0"/>
              <a:t>We can all do maths.</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3429000"/>
            <a:ext cx="1771650" cy="269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899592" y="2891535"/>
            <a:ext cx="4572000" cy="2554545"/>
          </a:xfrm>
          <a:prstGeom prst="rect">
            <a:avLst/>
          </a:prstGeom>
        </p:spPr>
        <p:txBody>
          <a:bodyPr>
            <a:spAutoFit/>
          </a:bodyPr>
          <a:lstStyle/>
          <a:p>
            <a:r>
              <a:rPr lang="en-GB" sz="3200" dirty="0"/>
              <a:t>Teachers, TAs, family members and members of the wider society have a responsibility to aim high for every child.</a:t>
            </a:r>
          </a:p>
        </p:txBody>
      </p:sp>
    </p:spTree>
    <p:extLst>
      <p:ext uri="{BB962C8B-B14F-4D97-AF65-F5344CB8AC3E}">
        <p14:creationId xmlns:p14="http://schemas.microsoft.com/office/powerpoint/2010/main" val="2007105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476672"/>
            <a:ext cx="8784976" cy="5328592"/>
          </a:xfrm>
        </p:spPr>
        <p:txBody>
          <a:bodyPr>
            <a:normAutofit fontScale="70000" lnSpcReduction="20000"/>
          </a:bodyPr>
          <a:lstStyle/>
          <a:p>
            <a:pPr marL="0" indent="0">
              <a:buNone/>
            </a:pPr>
            <a:endParaRPr lang="en-GB" dirty="0"/>
          </a:p>
          <a:p>
            <a:pPr marL="0" indent="0">
              <a:buNone/>
            </a:pPr>
            <a:endParaRPr lang="en-GB" dirty="0"/>
          </a:p>
          <a:p>
            <a:pPr marL="0" indent="0" algn="ctr">
              <a:buNone/>
            </a:pPr>
            <a:r>
              <a:rPr lang="en-GB" sz="11400" dirty="0"/>
              <a:t>Every child – across all abilities – can </a:t>
            </a:r>
            <a:r>
              <a:rPr lang="en-GB" sz="11400" b="1" dirty="0"/>
              <a:t>succeed</a:t>
            </a:r>
            <a:r>
              <a:rPr lang="en-GB" sz="11400" dirty="0"/>
              <a:t> at mathematics  </a:t>
            </a:r>
          </a:p>
          <a:p>
            <a:endParaRPr lang="en-GB" dirty="0"/>
          </a:p>
        </p:txBody>
      </p:sp>
    </p:spTree>
    <p:extLst>
      <p:ext uri="{BB962C8B-B14F-4D97-AF65-F5344CB8AC3E}">
        <p14:creationId xmlns:p14="http://schemas.microsoft.com/office/powerpoint/2010/main" val="4265576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4536505"/>
          </a:xfrm>
        </p:spPr>
        <p:txBody>
          <a:bodyPr>
            <a:noAutofit/>
          </a:bodyPr>
          <a:lstStyle/>
          <a:p>
            <a:pPr marL="0" indent="0" algn="just">
              <a:buNone/>
            </a:pPr>
            <a:r>
              <a:rPr lang="en-GB" sz="4400" dirty="0">
                <a:latin typeface="Comic Sans MS" pitchFamily="66" charset="0"/>
              </a:rPr>
              <a:t>At least 65% of the maths your child will undertake at school will be reasoning, application or problem solving.</a:t>
            </a:r>
          </a:p>
        </p:txBody>
      </p:sp>
    </p:spTree>
    <p:extLst>
      <p:ext uri="{BB962C8B-B14F-4D97-AF65-F5344CB8AC3E}">
        <p14:creationId xmlns:p14="http://schemas.microsoft.com/office/powerpoint/2010/main" val="233543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5865515"/>
          </a:xfrm>
        </p:spPr>
        <p:txBody>
          <a:bodyPr>
            <a:normAutofit/>
          </a:bodyPr>
          <a:lstStyle/>
          <a:p>
            <a:pPr marL="0" indent="0">
              <a:buNone/>
            </a:pPr>
            <a:r>
              <a:rPr lang="en-GB" sz="3200" u="sng" dirty="0">
                <a:latin typeface="Comic Sans MS" pitchFamily="66" charset="0"/>
              </a:rPr>
              <a:t>Aims of Maths National Curriculum:</a:t>
            </a:r>
          </a:p>
          <a:p>
            <a:pPr marL="0" indent="0">
              <a:buNone/>
            </a:pPr>
            <a:endParaRPr lang="en-GB" sz="3200" u="sng" dirty="0">
              <a:latin typeface="Comic Sans MS" pitchFamily="66" charset="0"/>
            </a:endParaRPr>
          </a:p>
          <a:p>
            <a:r>
              <a:rPr lang="en-GB" sz="3200" dirty="0"/>
              <a:t>Children become </a:t>
            </a:r>
            <a:r>
              <a:rPr lang="en-GB" sz="3200" u="sng" dirty="0"/>
              <a:t>fluen</a:t>
            </a:r>
            <a:r>
              <a:rPr lang="en-GB" sz="3200" dirty="0"/>
              <a:t>t in the basics of maths.</a:t>
            </a:r>
          </a:p>
          <a:p>
            <a:pPr marL="171450" indent="-171450">
              <a:buFont typeface="Arial" panose="020B0604020202020204" pitchFamily="34" charset="0"/>
              <a:buChar char="•"/>
            </a:pPr>
            <a:r>
              <a:rPr lang="en-GB" sz="3200" dirty="0"/>
              <a:t>Number bonds</a:t>
            </a:r>
          </a:p>
          <a:p>
            <a:pPr marL="171450" indent="-171450">
              <a:buFont typeface="Arial" panose="020B0604020202020204" pitchFamily="34" charset="0"/>
              <a:buChar char="•"/>
            </a:pPr>
            <a:r>
              <a:rPr lang="en-GB" sz="3200" dirty="0"/>
              <a:t>Times tables (multiplication and division)</a:t>
            </a:r>
          </a:p>
          <a:p>
            <a:pPr marL="171450" indent="-171450">
              <a:buFont typeface="Arial" panose="020B0604020202020204" pitchFamily="34" charset="0"/>
              <a:buChar char="•"/>
            </a:pPr>
            <a:r>
              <a:rPr lang="en-GB" sz="3200" dirty="0"/>
              <a:t>Multiplying and dividing by 10, 100, 1000</a:t>
            </a:r>
          </a:p>
          <a:p>
            <a:pPr marL="171450" indent="-171450">
              <a:buFont typeface="Arial" panose="020B0604020202020204" pitchFamily="34" charset="0"/>
              <a:buChar char="•"/>
            </a:pPr>
            <a:r>
              <a:rPr lang="en-GB" sz="3200" dirty="0"/>
              <a:t>2D shapes / 3D shapes + properties</a:t>
            </a:r>
          </a:p>
          <a:p>
            <a:pPr marL="171450" indent="-171450">
              <a:buFont typeface="Arial" panose="020B0604020202020204" pitchFamily="34" charset="0"/>
              <a:buChar char="•"/>
            </a:pPr>
            <a:r>
              <a:rPr lang="en-GB" sz="3200" dirty="0"/>
              <a:t>Conversion facts</a:t>
            </a:r>
          </a:p>
          <a:p>
            <a:endParaRPr lang="en-GB" dirty="0">
              <a:latin typeface="Comic Sans MS" pitchFamily="66" charset="0"/>
            </a:endParaRPr>
          </a:p>
        </p:txBody>
      </p:sp>
    </p:spTree>
    <p:extLst>
      <p:ext uri="{BB962C8B-B14F-4D97-AF65-F5344CB8AC3E}">
        <p14:creationId xmlns:p14="http://schemas.microsoft.com/office/powerpoint/2010/main" val="2339275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4572000"/>
          </a:xfrm>
        </p:spPr>
        <p:txBody>
          <a:bodyPr>
            <a:noAutofit/>
          </a:bodyPr>
          <a:lstStyle/>
          <a:p>
            <a:pPr algn="just"/>
            <a:r>
              <a:rPr lang="en-GB" sz="3600" b="1" u="sng" dirty="0">
                <a:latin typeface="Comic Sans MS" pitchFamily="66" charset="0"/>
              </a:rPr>
              <a:t>Reason</a:t>
            </a:r>
            <a:r>
              <a:rPr lang="en-GB" sz="3600" dirty="0">
                <a:latin typeface="Comic Sans MS" pitchFamily="66" charset="0"/>
              </a:rPr>
              <a:t> mathematically</a:t>
            </a:r>
          </a:p>
          <a:p>
            <a:pPr algn="just"/>
            <a:r>
              <a:rPr lang="en-GB" sz="3600" dirty="0">
                <a:latin typeface="Comic Sans MS" pitchFamily="66" charset="0"/>
              </a:rPr>
              <a:t>Justify why they believe something is true</a:t>
            </a:r>
          </a:p>
          <a:p>
            <a:pPr algn="just"/>
            <a:r>
              <a:rPr lang="en-GB" sz="3600" dirty="0">
                <a:latin typeface="Comic Sans MS" pitchFamily="66" charset="0"/>
              </a:rPr>
              <a:t>Prove that what they are saying is correct</a:t>
            </a:r>
          </a:p>
          <a:p>
            <a:pPr algn="just"/>
            <a:endParaRPr lang="en-GB" sz="3600" dirty="0">
              <a:latin typeface="Comic Sans MS" pitchFamily="66" charset="0"/>
            </a:endParaRPr>
          </a:p>
          <a:p>
            <a:pPr marL="64008" indent="0" algn="just">
              <a:buNone/>
            </a:pPr>
            <a:r>
              <a:rPr lang="en-GB" sz="3600" dirty="0">
                <a:latin typeface="Comic Sans MS" pitchFamily="66" charset="0"/>
              </a:rPr>
              <a:t>…And do all of the above using the correct mathematical language</a:t>
            </a:r>
          </a:p>
        </p:txBody>
      </p:sp>
    </p:spTree>
    <p:extLst>
      <p:ext uri="{BB962C8B-B14F-4D97-AF65-F5344CB8AC3E}">
        <p14:creationId xmlns:p14="http://schemas.microsoft.com/office/powerpoint/2010/main" val="957303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4572000"/>
          </a:xfrm>
        </p:spPr>
        <p:txBody>
          <a:bodyPr/>
          <a:lstStyle/>
          <a:p>
            <a:pPr algn="just"/>
            <a:r>
              <a:rPr lang="en-GB" sz="3600" dirty="0">
                <a:latin typeface="Comic Sans MS" pitchFamily="66" charset="0"/>
              </a:rPr>
              <a:t>Can </a:t>
            </a:r>
            <a:r>
              <a:rPr lang="en-GB" sz="3600" b="1" u="sng" dirty="0">
                <a:latin typeface="Comic Sans MS" pitchFamily="66" charset="0"/>
              </a:rPr>
              <a:t>solve problems</a:t>
            </a:r>
            <a:r>
              <a:rPr lang="en-GB" sz="3600" b="1" dirty="0">
                <a:latin typeface="Comic Sans MS" pitchFamily="66" charset="0"/>
              </a:rPr>
              <a:t> </a:t>
            </a:r>
            <a:r>
              <a:rPr lang="en-GB" sz="3600" dirty="0">
                <a:latin typeface="Comic Sans MS" pitchFamily="66" charset="0"/>
              </a:rPr>
              <a:t>by applying their mathematics to a range of straight forward and more complex problems </a:t>
            </a:r>
          </a:p>
          <a:p>
            <a:pPr algn="just"/>
            <a:r>
              <a:rPr lang="en-GB" sz="3600" dirty="0">
                <a:latin typeface="Comic Sans MS" pitchFamily="66" charset="0"/>
              </a:rPr>
              <a:t>Break down problems into simple steps</a:t>
            </a:r>
          </a:p>
          <a:p>
            <a:pPr algn="just"/>
            <a:r>
              <a:rPr lang="en-GB" sz="3600" dirty="0">
                <a:latin typeface="Comic Sans MS" pitchFamily="66" charset="0"/>
              </a:rPr>
              <a:t>Persevere to find the answer</a:t>
            </a:r>
          </a:p>
          <a:p>
            <a:pPr algn="just"/>
            <a:endParaRPr lang="en-GB" dirty="0"/>
          </a:p>
        </p:txBody>
      </p:sp>
    </p:spTree>
    <p:extLst>
      <p:ext uri="{BB962C8B-B14F-4D97-AF65-F5344CB8AC3E}">
        <p14:creationId xmlns:p14="http://schemas.microsoft.com/office/powerpoint/2010/main" val="638347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04664"/>
            <a:ext cx="8208912" cy="4093428"/>
          </a:xfrm>
          <a:prstGeom prst="rect">
            <a:avLst/>
          </a:prstGeom>
        </p:spPr>
        <p:txBody>
          <a:bodyPr wrap="square">
            <a:spAutoFit/>
          </a:bodyPr>
          <a:lstStyle/>
          <a:p>
            <a:pPr algn="ctr"/>
            <a:r>
              <a:rPr lang="en-GB" sz="5400" dirty="0"/>
              <a:t>Place value</a:t>
            </a:r>
          </a:p>
          <a:p>
            <a:endParaRPr lang="en-GB" dirty="0"/>
          </a:p>
          <a:p>
            <a:r>
              <a:rPr lang="en-GB" sz="2800" dirty="0"/>
              <a:t>Place value is where the position of a digit within a number defines it’s value.</a:t>
            </a:r>
            <a:endParaRPr lang="en-GB" sz="2800" b="1" dirty="0"/>
          </a:p>
          <a:p>
            <a:r>
              <a:rPr lang="en-GB" sz="2800" dirty="0"/>
              <a:t>So the </a:t>
            </a:r>
            <a:r>
              <a:rPr lang="en-GB" sz="2800" b="1" dirty="0"/>
              <a:t>place</a:t>
            </a:r>
            <a:r>
              <a:rPr lang="en-GB" sz="2800" dirty="0"/>
              <a:t> of the 2 in the string of </a:t>
            </a:r>
            <a:r>
              <a:rPr lang="en-GB" sz="4800" dirty="0"/>
              <a:t>6</a:t>
            </a:r>
            <a:r>
              <a:rPr lang="en-GB" sz="4800" dirty="0">
                <a:solidFill>
                  <a:srgbClr val="FF0000"/>
                </a:solidFill>
              </a:rPr>
              <a:t>2</a:t>
            </a:r>
            <a:r>
              <a:rPr lang="en-GB" sz="4800" dirty="0"/>
              <a:t>9</a:t>
            </a:r>
            <a:r>
              <a:rPr lang="en-GB" sz="2800" dirty="0"/>
              <a:t> tells us it has a </a:t>
            </a:r>
            <a:r>
              <a:rPr lang="en-GB" sz="2800" b="1" dirty="0"/>
              <a:t>value</a:t>
            </a:r>
            <a:r>
              <a:rPr lang="en-GB" sz="2800" dirty="0"/>
              <a:t> of 2 tens, which is 20.</a:t>
            </a:r>
          </a:p>
          <a:p>
            <a:endParaRPr lang="en-GB" sz="2800" dirty="0"/>
          </a:p>
          <a:p>
            <a:endParaRPr lang="en-GB" sz="2800" dirty="0"/>
          </a:p>
        </p:txBody>
      </p:sp>
    </p:spTree>
    <p:extLst>
      <p:ext uri="{BB962C8B-B14F-4D97-AF65-F5344CB8AC3E}">
        <p14:creationId xmlns:p14="http://schemas.microsoft.com/office/powerpoint/2010/main" val="3758502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04664"/>
            <a:ext cx="8208912" cy="1200329"/>
          </a:xfrm>
          <a:prstGeom prst="rect">
            <a:avLst/>
          </a:prstGeom>
        </p:spPr>
        <p:txBody>
          <a:bodyPr wrap="square">
            <a:spAutoFit/>
          </a:bodyPr>
          <a:lstStyle/>
          <a:p>
            <a:pPr algn="ctr"/>
            <a:r>
              <a:rPr lang="en-GB" sz="5400" dirty="0"/>
              <a:t>Place value</a:t>
            </a:r>
          </a:p>
          <a:p>
            <a:endParaRPr lang="en-GB" dirty="0"/>
          </a:p>
        </p:txBody>
      </p:sp>
      <p:pic>
        <p:nvPicPr>
          <p:cNvPr id="1026" name="Picture 2" descr="Image result for place value 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143128"/>
            <a:ext cx="8579898"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759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1895" y="-83264"/>
            <a:ext cx="5966666" cy="1671050"/>
          </a:xfrm>
        </p:spPr>
        <p:txBody>
          <a:bodyPr/>
          <a:lstStyle/>
          <a:p>
            <a:pPr algn="l"/>
            <a:r>
              <a:rPr lang="en-GB" sz="3600" dirty="0"/>
              <a:t>Using the resources please make 25</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755860" y="3458218"/>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559867" y="3458217"/>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1179" y="2925288"/>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0865" y="2925288"/>
            <a:ext cx="663156" cy="1007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3709" y="2167495"/>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1179" y="2138561"/>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3709" y="375685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54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76672"/>
            <a:ext cx="5966666" cy="735764"/>
          </a:xfrm>
        </p:spPr>
        <p:txBody>
          <a:bodyPr/>
          <a:lstStyle/>
          <a:p>
            <a:pPr algn="l"/>
            <a:r>
              <a:rPr lang="en-GB" sz="3600" dirty="0"/>
              <a:t>Now make 47</a:t>
            </a:r>
          </a:p>
        </p:txBody>
      </p:sp>
    </p:spTree>
    <p:extLst>
      <p:ext uri="{BB962C8B-B14F-4D97-AF65-F5344CB8AC3E}">
        <p14:creationId xmlns:p14="http://schemas.microsoft.com/office/powerpoint/2010/main" val="325076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76672"/>
            <a:ext cx="5966666" cy="735764"/>
          </a:xfrm>
        </p:spPr>
        <p:txBody>
          <a:bodyPr/>
          <a:lstStyle/>
          <a:p>
            <a:pPr algn="l"/>
            <a:r>
              <a:rPr lang="en-GB" sz="3600" dirty="0"/>
              <a:t>Now make 47</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379057" y="2956749"/>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627361" y="2956749"/>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780732" y="2956749"/>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90075" y="2956749"/>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4425" y="187554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8529" y="358690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02216" y="1877949"/>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4352" y="2763629"/>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6272" y="187554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6266" y="2763629"/>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3283" y="358690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4126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7776864" cy="864096"/>
          </a:xfrm>
        </p:spPr>
        <p:txBody>
          <a:bodyPr/>
          <a:lstStyle/>
          <a:p>
            <a:pPr algn="l"/>
            <a:r>
              <a:rPr lang="en-GB" dirty="0"/>
              <a:t>Principle of exchange</a:t>
            </a:r>
          </a:p>
        </p:txBody>
      </p:sp>
      <p:sp>
        <p:nvSpPr>
          <p:cNvPr id="3" name="Text Placeholder 2"/>
          <p:cNvSpPr>
            <a:spLocks noGrp="1"/>
          </p:cNvSpPr>
          <p:nvPr>
            <p:ph type="body" idx="1"/>
          </p:nvPr>
        </p:nvSpPr>
        <p:spPr>
          <a:xfrm>
            <a:off x="395536" y="1628800"/>
            <a:ext cx="8496944" cy="4464496"/>
          </a:xfrm>
        </p:spPr>
        <p:txBody>
          <a:bodyPr>
            <a:normAutofit/>
          </a:bodyPr>
          <a:lstStyle/>
          <a:p>
            <a:pPr algn="l"/>
            <a:r>
              <a:rPr lang="en-GB" sz="2400" dirty="0"/>
              <a:t>The number we call ‘ten’ (10 in numerals) is the most important in our naming system because when we are counting collections, as soon as we have a group of ten we  call them something else.</a:t>
            </a:r>
          </a:p>
          <a:p>
            <a:pPr algn="l"/>
            <a:endParaRPr lang="en-GB" sz="2400" dirty="0"/>
          </a:p>
          <a:p>
            <a:pPr algn="l"/>
            <a:r>
              <a:rPr lang="en-GB" sz="2400" dirty="0"/>
              <a:t>So</a:t>
            </a:r>
          </a:p>
          <a:p>
            <a:pPr marL="342900" indent="-342900" algn="l">
              <a:buFont typeface="Arial" panose="020B0604020202020204" pitchFamily="34" charset="0"/>
              <a:buChar char="•"/>
            </a:pPr>
            <a:r>
              <a:rPr lang="en-GB" sz="2400" dirty="0"/>
              <a:t>Ten ones are called one ten</a:t>
            </a:r>
          </a:p>
          <a:p>
            <a:pPr marL="342900" indent="-342900" algn="l">
              <a:buFont typeface="Arial" panose="020B0604020202020204" pitchFamily="34" charset="0"/>
              <a:buChar char="•"/>
            </a:pPr>
            <a:r>
              <a:rPr lang="en-GB" sz="2400" dirty="0"/>
              <a:t>Ten tens are called one hundred</a:t>
            </a:r>
          </a:p>
          <a:p>
            <a:pPr marL="342900" indent="-342900" algn="l">
              <a:buFont typeface="Arial" panose="020B0604020202020204" pitchFamily="34" charset="0"/>
              <a:buChar char="•"/>
            </a:pPr>
            <a:r>
              <a:rPr lang="en-GB" sz="2400" dirty="0"/>
              <a:t>Ten hundreds are called one thousand.</a:t>
            </a:r>
          </a:p>
        </p:txBody>
      </p:sp>
    </p:spTree>
    <p:extLst>
      <p:ext uri="{BB962C8B-B14F-4D97-AF65-F5344CB8AC3E}">
        <p14:creationId xmlns:p14="http://schemas.microsoft.com/office/powerpoint/2010/main" val="755537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7704856" cy="4752528"/>
          </a:xfrm>
        </p:spPr>
        <p:txBody>
          <a:bodyPr/>
          <a:lstStyle/>
          <a:p>
            <a:pPr algn="ctr"/>
            <a:r>
              <a:rPr lang="en-GB" sz="9600" dirty="0"/>
              <a:t>Addition and Subtraction</a:t>
            </a: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398735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76672"/>
            <a:ext cx="5966666" cy="1671050"/>
          </a:xfrm>
        </p:spPr>
        <p:txBody>
          <a:bodyPr/>
          <a:lstStyle/>
          <a:p>
            <a:r>
              <a:rPr lang="en-GB" sz="9600" dirty="0"/>
              <a:t>25 + 47</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14087">
            <a:off x="301702" y="4247298"/>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14087">
            <a:off x="1165796" y="4717210"/>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14087">
            <a:off x="5846317" y="5245321"/>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14087">
            <a:off x="5411794" y="4677099"/>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14087">
            <a:off x="4910214" y="4101036"/>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14087">
            <a:off x="4478165" y="3663459"/>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3151" y="2494716"/>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2999541"/>
            <a:ext cx="663156" cy="1007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8633" y="2445953"/>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16671" y="126876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3139" y="126876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3299" y="1857798"/>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900228"/>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4408" y="302895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8577" y="210090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210090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6146" y="207991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7196" y="207991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4394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76672"/>
            <a:ext cx="5966666" cy="1671050"/>
          </a:xfrm>
        </p:spPr>
        <p:txBody>
          <a:bodyPr/>
          <a:lstStyle/>
          <a:p>
            <a:r>
              <a:rPr lang="en-GB" sz="9600" dirty="0"/>
              <a:t>25 + 47</a:t>
            </a:r>
          </a:p>
        </p:txBody>
      </p:sp>
      <p:sp>
        <p:nvSpPr>
          <p:cNvPr id="3" name="Text Placeholder 2"/>
          <p:cNvSpPr>
            <a:spLocks noGrp="1"/>
          </p:cNvSpPr>
          <p:nvPr>
            <p:ph type="body" idx="1"/>
          </p:nvPr>
        </p:nvSpPr>
        <p:spPr/>
        <p:txBody>
          <a:bodyPr/>
          <a:lstStyle/>
          <a:p>
            <a:endParaRPr lang="en-GB"/>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781282" y="4304943"/>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81616" y="4303496"/>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194648" y="4277986"/>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618584" y="4285270"/>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042520" y="4304943"/>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94448" y="4303495"/>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3157" y="450912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9102" y="5488004"/>
            <a:ext cx="663156" cy="1007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2924" y="2653402"/>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6805" y="1889678"/>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2924" y="3640803"/>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52107" y="450912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3157" y="369553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889678"/>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282327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3695534"/>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3157" y="282327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55755" y="548500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7437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76672"/>
            <a:ext cx="5966666" cy="1671050"/>
          </a:xfrm>
        </p:spPr>
        <p:txBody>
          <a:bodyPr/>
          <a:lstStyle/>
          <a:p>
            <a:r>
              <a:rPr lang="en-GB" sz="9600" dirty="0"/>
              <a:t>25 + 47</a:t>
            </a:r>
          </a:p>
        </p:txBody>
      </p:sp>
      <p:sp>
        <p:nvSpPr>
          <p:cNvPr id="3" name="Text Placeholder 2"/>
          <p:cNvSpPr>
            <a:spLocks noGrp="1"/>
          </p:cNvSpPr>
          <p:nvPr>
            <p:ph type="body" idx="1"/>
          </p:nvPr>
        </p:nvSpPr>
        <p:spPr/>
        <p:txBody>
          <a:bodyPr/>
          <a:lstStyle/>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781282" y="4304943"/>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81616" y="4303496"/>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194648" y="4277986"/>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618584" y="4285270"/>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042520" y="4304943"/>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94448" y="4303495"/>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1868" y="3187020"/>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4200359"/>
            <a:ext cx="781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346775" y="4250211"/>
            <a:ext cx="2962899" cy="80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7005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79988317"/>
              </p:ext>
            </p:extLst>
          </p:nvPr>
        </p:nvGraphicFramePr>
        <p:xfrm>
          <a:off x="1638830" y="1686832"/>
          <a:ext cx="6096000" cy="47904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sz="3200" dirty="0"/>
                        <a:t>2</a:t>
                      </a:r>
                    </a:p>
                  </a:txBody>
                  <a:tcPr/>
                </a:tc>
                <a:tc>
                  <a:txBody>
                    <a:bodyPr/>
                    <a:lstStyle/>
                    <a:p>
                      <a:r>
                        <a:rPr lang="en-GB" sz="2800" dirty="0"/>
                        <a:t>5</a:t>
                      </a:r>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xmlns="" val="10001"/>
                  </a:ext>
                </a:extLst>
              </a:tr>
              <a:tr h="370840">
                <a:tc>
                  <a:txBody>
                    <a:bodyPr/>
                    <a:lstStyle/>
                    <a:p>
                      <a:r>
                        <a:rPr lang="en-GB" sz="3200" dirty="0"/>
                        <a:t>4</a:t>
                      </a:r>
                    </a:p>
                  </a:txBody>
                  <a:tcPr/>
                </a:tc>
                <a:tc>
                  <a:txBody>
                    <a:bodyPr/>
                    <a:lstStyle/>
                    <a:p>
                      <a:r>
                        <a:rPr lang="en-GB" sz="2800" dirty="0"/>
                        <a:t>7</a:t>
                      </a:r>
                    </a:p>
                    <a:p>
                      <a:endParaRPr lang="en-GB" dirty="0"/>
                    </a:p>
                    <a:p>
                      <a:endParaRPr lang="en-GB" dirty="0"/>
                    </a:p>
                    <a:p>
                      <a:endParaRPr lang="en-GB" dirty="0"/>
                    </a:p>
                    <a:p>
                      <a:endParaRPr lang="en-GB" dirty="0"/>
                    </a:p>
                  </a:txBody>
                  <a:tcPr/>
                </a:tc>
                <a:extLst>
                  <a:ext uri="{0D108BD9-81ED-4DB2-BD59-A6C34878D82A}">
                    <a16:rowId xmlns:a16="http://schemas.microsoft.com/office/drawing/2014/main" xmlns="" val="10002"/>
                  </a:ext>
                </a:extLst>
              </a:tr>
              <a:tr h="370840">
                <a:tc>
                  <a:txBody>
                    <a:bodyPr/>
                    <a:lstStyle/>
                    <a:p>
                      <a:endParaRPr lang="en-GB"/>
                    </a:p>
                  </a:txBody>
                  <a:tcPr/>
                </a:tc>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323529" y="476672"/>
            <a:ext cx="3752811" cy="864096"/>
          </a:xfrm>
        </p:spPr>
        <p:txBody>
          <a:bodyPr/>
          <a:lstStyle/>
          <a:p>
            <a:pPr algn="l"/>
            <a:r>
              <a:rPr lang="en-GB" sz="6000" dirty="0"/>
              <a:t>25 + 47</a:t>
            </a:r>
          </a:p>
        </p:txBody>
      </p:sp>
      <p:sp>
        <p:nvSpPr>
          <p:cNvPr id="3" name="Text Placeholder 2"/>
          <p:cNvSpPr>
            <a:spLocks noGrp="1"/>
          </p:cNvSpPr>
          <p:nvPr>
            <p:ph type="body" idx="1"/>
          </p:nvPr>
        </p:nvSpPr>
        <p:spPr/>
        <p:txBody>
          <a:bodyPr/>
          <a:lstStyle/>
          <a:p>
            <a:endParaRPr lang="en-GB"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6698" y="3580567"/>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47016" y="2733753"/>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6023" y="4711617"/>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47016" y="4408903"/>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9433" y="4058615"/>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53978" y="2280648"/>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9241" y="3797405"/>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2575" y="2216060"/>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7759" y="2672591"/>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9074" y="2468472"/>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1120" y="2434719"/>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5144" y="3797404"/>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6843" y="4408903"/>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3902" y="2420847"/>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5741" y="3806203"/>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5216" y="3787684"/>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28" y="3862677"/>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0290" y="3787685"/>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0614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84665331"/>
              </p:ext>
            </p:extLst>
          </p:nvPr>
        </p:nvGraphicFramePr>
        <p:xfrm>
          <a:off x="1638830" y="1686832"/>
          <a:ext cx="6096000" cy="47904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sz="3200" dirty="0"/>
                        <a:t>2</a:t>
                      </a:r>
                    </a:p>
                  </a:txBody>
                  <a:tcPr/>
                </a:tc>
                <a:tc>
                  <a:txBody>
                    <a:bodyPr/>
                    <a:lstStyle/>
                    <a:p>
                      <a:r>
                        <a:rPr lang="en-GB" sz="2800" dirty="0"/>
                        <a:t>5</a:t>
                      </a:r>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xmlns="" val="10001"/>
                  </a:ext>
                </a:extLst>
              </a:tr>
              <a:tr h="370840">
                <a:tc>
                  <a:txBody>
                    <a:bodyPr/>
                    <a:lstStyle/>
                    <a:p>
                      <a:r>
                        <a:rPr lang="en-GB" sz="3200" dirty="0"/>
                        <a:t>4</a:t>
                      </a:r>
                    </a:p>
                  </a:txBody>
                  <a:tcPr/>
                </a:tc>
                <a:tc>
                  <a:txBody>
                    <a:bodyPr/>
                    <a:lstStyle/>
                    <a:p>
                      <a:r>
                        <a:rPr lang="en-GB" sz="2800" dirty="0"/>
                        <a:t>7</a:t>
                      </a:r>
                    </a:p>
                    <a:p>
                      <a:endParaRPr lang="en-GB" dirty="0"/>
                    </a:p>
                    <a:p>
                      <a:endParaRPr lang="en-GB" dirty="0"/>
                    </a:p>
                    <a:p>
                      <a:endParaRPr lang="en-GB" dirty="0"/>
                    </a:p>
                    <a:p>
                      <a:endParaRPr lang="en-GB" dirty="0"/>
                    </a:p>
                  </a:txBody>
                  <a:tcPr/>
                </a:tc>
                <a:extLst>
                  <a:ext uri="{0D108BD9-81ED-4DB2-BD59-A6C34878D82A}">
                    <a16:rowId xmlns:a16="http://schemas.microsoft.com/office/drawing/2014/main" xmlns="" val="10002"/>
                  </a:ext>
                </a:extLst>
              </a:tr>
              <a:tr h="370840">
                <a:tc>
                  <a:txBody>
                    <a:bodyPr/>
                    <a:lstStyle/>
                    <a:p>
                      <a:endParaRPr lang="en-GB"/>
                    </a:p>
                  </a:txBody>
                  <a:tcPr/>
                </a:tc>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323529" y="476672"/>
            <a:ext cx="3752811" cy="864096"/>
          </a:xfrm>
        </p:spPr>
        <p:txBody>
          <a:bodyPr/>
          <a:lstStyle/>
          <a:p>
            <a:pPr algn="l"/>
            <a:r>
              <a:rPr lang="en-GB" sz="6000" dirty="0"/>
              <a:t>25 + 47</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1291" y="5960393"/>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2500" y="5551905"/>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6069598"/>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5636484"/>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019" y="5235058"/>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6565" y="5411683"/>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6565" y="5973261"/>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3808" y="5229200"/>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115" y="5441052"/>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2992" y="5411683"/>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7535" y="5404268"/>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5144" y="5901764"/>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7129" y="5901764"/>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5027" y="5390505"/>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5143" y="5431861"/>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7535" y="5918063"/>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9953" y="5901763"/>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5027" y="5895330"/>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8769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04627241"/>
              </p:ext>
            </p:extLst>
          </p:nvPr>
        </p:nvGraphicFramePr>
        <p:xfrm>
          <a:off x="1638830" y="1686832"/>
          <a:ext cx="6096000" cy="47904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sz="3200" dirty="0"/>
                        <a:t>2</a:t>
                      </a:r>
                    </a:p>
                  </a:txBody>
                  <a:tcPr/>
                </a:tc>
                <a:tc>
                  <a:txBody>
                    <a:bodyPr/>
                    <a:lstStyle/>
                    <a:p>
                      <a:r>
                        <a:rPr lang="en-GB" sz="2800" dirty="0"/>
                        <a:t>5</a:t>
                      </a:r>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xmlns="" val="10001"/>
                  </a:ext>
                </a:extLst>
              </a:tr>
              <a:tr h="370840">
                <a:tc>
                  <a:txBody>
                    <a:bodyPr/>
                    <a:lstStyle/>
                    <a:p>
                      <a:r>
                        <a:rPr lang="en-GB" sz="3200" dirty="0"/>
                        <a:t>4</a:t>
                      </a:r>
                    </a:p>
                  </a:txBody>
                  <a:tcPr/>
                </a:tc>
                <a:tc>
                  <a:txBody>
                    <a:bodyPr/>
                    <a:lstStyle/>
                    <a:p>
                      <a:r>
                        <a:rPr lang="en-GB" sz="2800" dirty="0"/>
                        <a:t>7</a:t>
                      </a:r>
                    </a:p>
                    <a:p>
                      <a:endParaRPr lang="en-GB" dirty="0"/>
                    </a:p>
                    <a:p>
                      <a:endParaRPr lang="en-GB" dirty="0"/>
                    </a:p>
                    <a:p>
                      <a:endParaRPr lang="en-GB" dirty="0"/>
                    </a:p>
                    <a:p>
                      <a:endParaRPr lang="en-GB" dirty="0"/>
                    </a:p>
                  </a:txBody>
                  <a:tcPr/>
                </a:tc>
                <a:extLst>
                  <a:ext uri="{0D108BD9-81ED-4DB2-BD59-A6C34878D82A}">
                    <a16:rowId xmlns:a16="http://schemas.microsoft.com/office/drawing/2014/main" xmlns="" val="10002"/>
                  </a:ext>
                </a:extLst>
              </a:tr>
              <a:tr h="370840">
                <a:tc>
                  <a:txBody>
                    <a:bodyPr/>
                    <a:lstStyle/>
                    <a:p>
                      <a:endParaRPr lang="en-GB"/>
                    </a:p>
                  </a:txBody>
                  <a:tcPr/>
                </a:tc>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323529" y="476672"/>
            <a:ext cx="3752811" cy="864096"/>
          </a:xfrm>
        </p:spPr>
        <p:txBody>
          <a:bodyPr/>
          <a:lstStyle/>
          <a:p>
            <a:pPr algn="l"/>
            <a:r>
              <a:rPr lang="en-GB" sz="6000" dirty="0"/>
              <a:t>25 + 47</a:t>
            </a:r>
          </a:p>
        </p:txBody>
      </p:sp>
      <p:sp>
        <p:nvSpPr>
          <p:cNvPr id="3" name="Text Placeholder 2"/>
          <p:cNvSpPr>
            <a:spLocks noGrp="1"/>
          </p:cNvSpPr>
          <p:nvPr>
            <p:ph type="body" idx="1"/>
          </p:nvPr>
        </p:nvSpPr>
        <p:spPr/>
        <p:txBody>
          <a:bodyPr/>
          <a:lstStyle/>
          <a:p>
            <a:endParaRPr lang="en-GB"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1291" y="5960393"/>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2500" y="5551905"/>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6069598"/>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5636484"/>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019" y="5235058"/>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3808" y="5229200"/>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5703877"/>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5636484"/>
            <a:ext cx="3905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4299" y="6340307"/>
            <a:ext cx="1916182" cy="517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439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853" y="203356"/>
            <a:ext cx="7316293" cy="2423346"/>
          </a:xfrm>
        </p:spPr>
        <p:txBody>
          <a:bodyPr/>
          <a:lstStyle/>
          <a:p>
            <a:pPr algn="l"/>
            <a:r>
              <a:rPr lang="en-GB" sz="8800" dirty="0"/>
              <a:t>Subtraction</a:t>
            </a:r>
          </a:p>
        </p:txBody>
      </p:sp>
    </p:spTree>
    <p:extLst>
      <p:ext uri="{BB962C8B-B14F-4D97-AF65-F5344CB8AC3E}">
        <p14:creationId xmlns:p14="http://schemas.microsoft.com/office/powerpoint/2010/main" val="498690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971600" y="2636912"/>
            <a:ext cx="7021332" cy="2806059"/>
          </a:xfrm>
        </p:spPr>
        <p:txBody>
          <a:bodyPr>
            <a:normAutofit/>
          </a:bodyPr>
          <a:lstStyle/>
          <a:p>
            <a:pPr algn="l"/>
            <a:r>
              <a:rPr lang="en-GB" sz="4800" dirty="0"/>
              <a:t>Please get out the apparatus you will need to solve this calculation.</a:t>
            </a:r>
          </a:p>
        </p:txBody>
      </p:sp>
    </p:spTree>
    <p:extLst>
      <p:ext uri="{BB962C8B-B14F-4D97-AF65-F5344CB8AC3E}">
        <p14:creationId xmlns:p14="http://schemas.microsoft.com/office/powerpoint/2010/main" val="33459128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5652120" y="4509120"/>
            <a:ext cx="2340812" cy="933851"/>
          </a:xfrm>
        </p:spPr>
        <p:txBody>
          <a:bodyPr>
            <a:normAutofit/>
          </a:bodyPr>
          <a:lstStyle/>
          <a:p>
            <a:pPr algn="l"/>
            <a:endParaRPr lang="en-GB" sz="4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7491" y="3370926"/>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533410"/>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4221088"/>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475692"/>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838046"/>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4802" y="2127193"/>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9575" y="4095634"/>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668" y="5445224"/>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7325" y="5597624"/>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055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5652120" y="4509120"/>
            <a:ext cx="2340812" cy="933851"/>
          </a:xfrm>
        </p:spPr>
        <p:txBody>
          <a:bodyPr>
            <a:normAutofit/>
          </a:bodyPr>
          <a:lstStyle/>
          <a:p>
            <a:pPr algn="l"/>
            <a:endParaRPr lang="en-GB" sz="4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7491" y="3370926"/>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533410"/>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475692"/>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838046"/>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4802" y="2127193"/>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9575" y="4095634"/>
            <a:ext cx="2682427" cy="72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668" y="5445224"/>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7205" y="5186972"/>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2339" y="5872610"/>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6416" y="4166720"/>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6645" y="5842409"/>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6416" y="5544698"/>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571" y="5186972"/>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0303" y="5745427"/>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2833" y="5697098"/>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4679015"/>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3766" y="4739030"/>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2553" y="4882172"/>
            <a:ext cx="553463" cy="71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14358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30642099"/>
              </p:ext>
            </p:extLst>
          </p:nvPr>
        </p:nvGraphicFramePr>
        <p:xfrm>
          <a:off x="1530667" y="1549400"/>
          <a:ext cx="6096000" cy="53086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dirty="0"/>
                        <a:t>7</a:t>
                      </a:r>
                    </a:p>
                    <a:p>
                      <a:endParaRPr lang="en-GB" dirty="0"/>
                    </a:p>
                    <a:p>
                      <a:endParaRPr lang="en-GB" dirty="0"/>
                    </a:p>
                    <a:p>
                      <a:endParaRPr lang="en-GB" dirty="0"/>
                    </a:p>
                    <a:p>
                      <a:endParaRPr lang="en-GB" dirty="0"/>
                    </a:p>
                    <a:p>
                      <a:endParaRPr lang="en-GB" dirty="0"/>
                    </a:p>
                  </a:txBody>
                  <a:tcPr/>
                </a:tc>
                <a:tc>
                  <a:txBody>
                    <a:bodyPr/>
                    <a:lstStyle/>
                    <a:p>
                      <a:r>
                        <a:rPr lang="en-GB" dirty="0"/>
                        <a:t>2</a:t>
                      </a:r>
                    </a:p>
                  </a:txBody>
                  <a:tcPr/>
                </a:tc>
                <a:extLst>
                  <a:ext uri="{0D108BD9-81ED-4DB2-BD59-A6C34878D82A}">
                    <a16:rowId xmlns:a16="http://schemas.microsoft.com/office/drawing/2014/main" xmlns="" val="10001"/>
                  </a:ext>
                </a:extLst>
              </a:tr>
              <a:tr h="370840">
                <a:tc>
                  <a:txBody>
                    <a:bodyPr/>
                    <a:lstStyle/>
                    <a:p>
                      <a:r>
                        <a:rPr lang="en-GB" dirty="0"/>
                        <a:t>4</a:t>
                      </a:r>
                    </a:p>
                    <a:p>
                      <a:endParaRPr lang="en-GB" dirty="0"/>
                    </a:p>
                    <a:p>
                      <a:endParaRPr lang="en-GB" dirty="0"/>
                    </a:p>
                    <a:p>
                      <a:endParaRPr lang="en-GB" dirty="0"/>
                    </a:p>
                    <a:p>
                      <a:endParaRPr lang="en-GB" dirty="0"/>
                    </a:p>
                    <a:p>
                      <a:endParaRPr lang="en-GB" dirty="0"/>
                    </a:p>
                  </a:txBody>
                  <a:tcPr/>
                </a:tc>
                <a:tc>
                  <a:txBody>
                    <a:bodyPr/>
                    <a:lstStyle/>
                    <a:p>
                      <a:r>
                        <a:rPr lang="en-GB" dirty="0"/>
                        <a:t>7</a:t>
                      </a:r>
                    </a:p>
                  </a:txBody>
                  <a:tcPr/>
                </a:tc>
                <a:extLst>
                  <a:ext uri="{0D108BD9-81ED-4DB2-BD59-A6C34878D82A}">
                    <a16:rowId xmlns:a16="http://schemas.microsoft.com/office/drawing/2014/main" xmlns="" val="10002"/>
                  </a:ext>
                </a:extLst>
              </a:tr>
              <a:tr h="370840">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5652120" y="4509120"/>
            <a:ext cx="2340812" cy="933851"/>
          </a:xfrm>
        </p:spPr>
        <p:txBody>
          <a:bodyPr>
            <a:normAutofit/>
          </a:bodyPr>
          <a:lstStyle/>
          <a:p>
            <a:pPr algn="l"/>
            <a:endParaRPr lang="en-GB" sz="4800" dirty="0"/>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7168" y="3007546"/>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325638" y="2509211"/>
            <a:ext cx="1564764" cy="42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4692" y="2032776"/>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595913" y="2483472"/>
            <a:ext cx="1552796" cy="41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7960" y="2489546"/>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3016137" y="2587413"/>
            <a:ext cx="1443375" cy="389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50303" y="2016885"/>
            <a:ext cx="276731" cy="357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36296" y="2867168"/>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73572" y="2424665"/>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87637" y="2195748"/>
            <a:ext cx="320580" cy="414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95204" y="2818269"/>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56176" y="2224089"/>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36296" y="2224088"/>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49271" y="2970915"/>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27011" y="2932316"/>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82832" y="2131349"/>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21197" y="2838826"/>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08217" y="2951627"/>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6575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66886366"/>
              </p:ext>
            </p:extLst>
          </p:nvPr>
        </p:nvGraphicFramePr>
        <p:xfrm>
          <a:off x="1530667" y="1549400"/>
          <a:ext cx="6096000" cy="53086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dirty="0"/>
                        <a:t>7</a:t>
                      </a:r>
                    </a:p>
                    <a:p>
                      <a:endParaRPr lang="en-GB" dirty="0"/>
                    </a:p>
                    <a:p>
                      <a:endParaRPr lang="en-GB" dirty="0"/>
                    </a:p>
                    <a:p>
                      <a:endParaRPr lang="en-GB" dirty="0"/>
                    </a:p>
                    <a:p>
                      <a:endParaRPr lang="en-GB" dirty="0"/>
                    </a:p>
                    <a:p>
                      <a:endParaRPr lang="en-GB" dirty="0"/>
                    </a:p>
                  </a:txBody>
                  <a:tcPr/>
                </a:tc>
                <a:tc>
                  <a:txBody>
                    <a:bodyPr/>
                    <a:lstStyle/>
                    <a:p>
                      <a:r>
                        <a:rPr lang="en-GB" dirty="0"/>
                        <a:t>2</a:t>
                      </a:r>
                    </a:p>
                  </a:txBody>
                  <a:tcPr/>
                </a:tc>
                <a:extLst>
                  <a:ext uri="{0D108BD9-81ED-4DB2-BD59-A6C34878D82A}">
                    <a16:rowId xmlns:a16="http://schemas.microsoft.com/office/drawing/2014/main" xmlns="" val="10001"/>
                  </a:ext>
                </a:extLst>
              </a:tr>
              <a:tr h="370840">
                <a:tc>
                  <a:txBody>
                    <a:bodyPr/>
                    <a:lstStyle/>
                    <a:p>
                      <a:r>
                        <a:rPr lang="en-GB" dirty="0"/>
                        <a:t>4</a:t>
                      </a:r>
                    </a:p>
                    <a:p>
                      <a:endParaRPr lang="en-GB" dirty="0"/>
                    </a:p>
                    <a:p>
                      <a:endParaRPr lang="en-GB" dirty="0"/>
                    </a:p>
                    <a:p>
                      <a:endParaRPr lang="en-GB" dirty="0"/>
                    </a:p>
                    <a:p>
                      <a:endParaRPr lang="en-GB" dirty="0"/>
                    </a:p>
                    <a:p>
                      <a:endParaRPr lang="en-GB" dirty="0"/>
                    </a:p>
                  </a:txBody>
                  <a:tcPr/>
                </a:tc>
                <a:tc>
                  <a:txBody>
                    <a:bodyPr/>
                    <a:lstStyle/>
                    <a:p>
                      <a:r>
                        <a:rPr lang="en-GB" dirty="0"/>
                        <a:t>7</a:t>
                      </a:r>
                    </a:p>
                  </a:txBody>
                  <a:tcPr/>
                </a:tc>
                <a:extLst>
                  <a:ext uri="{0D108BD9-81ED-4DB2-BD59-A6C34878D82A}">
                    <a16:rowId xmlns:a16="http://schemas.microsoft.com/office/drawing/2014/main" xmlns="" val="10002"/>
                  </a:ext>
                </a:extLst>
              </a:tr>
              <a:tr h="370840">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5652120" y="4509120"/>
            <a:ext cx="2340812" cy="933851"/>
          </a:xfrm>
        </p:spPr>
        <p:txBody>
          <a:bodyPr>
            <a:normAutofit/>
          </a:bodyPr>
          <a:lstStyle/>
          <a:p>
            <a:pPr algn="l"/>
            <a:endParaRPr lang="en-GB" sz="4800" dirty="0"/>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5350" y="4149080"/>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327773" y="2612732"/>
            <a:ext cx="1564764" cy="42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7483" y="3657039"/>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034859" y="2431606"/>
            <a:ext cx="1552796" cy="41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2505" y="4644318"/>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3284548" y="4189734"/>
            <a:ext cx="1443375" cy="389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25058" y="3970217"/>
            <a:ext cx="276731" cy="357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88118" y="3060038"/>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59153" y="4022395"/>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15304" y="4644318"/>
            <a:ext cx="320580" cy="414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56838" y="4294353"/>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95203" y="264136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80660" y="244628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44466" y="402239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59565" y="4119120"/>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46871" y="2550606"/>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89281" y="263939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4115" y="4611161"/>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26339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18052143"/>
              </p:ext>
            </p:extLst>
          </p:nvPr>
        </p:nvGraphicFramePr>
        <p:xfrm>
          <a:off x="1530667" y="1549400"/>
          <a:ext cx="6096000" cy="53086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dirty="0"/>
                        <a:t>7</a:t>
                      </a:r>
                    </a:p>
                    <a:p>
                      <a:endParaRPr lang="en-GB" dirty="0"/>
                    </a:p>
                    <a:p>
                      <a:endParaRPr lang="en-GB" dirty="0"/>
                    </a:p>
                    <a:p>
                      <a:endParaRPr lang="en-GB" dirty="0"/>
                    </a:p>
                    <a:p>
                      <a:endParaRPr lang="en-GB" dirty="0"/>
                    </a:p>
                    <a:p>
                      <a:endParaRPr lang="en-GB" dirty="0"/>
                    </a:p>
                  </a:txBody>
                  <a:tcPr/>
                </a:tc>
                <a:tc>
                  <a:txBody>
                    <a:bodyPr/>
                    <a:lstStyle/>
                    <a:p>
                      <a:r>
                        <a:rPr lang="en-GB" dirty="0"/>
                        <a:t>2</a:t>
                      </a:r>
                    </a:p>
                  </a:txBody>
                  <a:tcPr/>
                </a:tc>
                <a:extLst>
                  <a:ext uri="{0D108BD9-81ED-4DB2-BD59-A6C34878D82A}">
                    <a16:rowId xmlns:a16="http://schemas.microsoft.com/office/drawing/2014/main" xmlns="" val="10001"/>
                  </a:ext>
                </a:extLst>
              </a:tr>
              <a:tr h="370840">
                <a:tc>
                  <a:txBody>
                    <a:bodyPr/>
                    <a:lstStyle/>
                    <a:p>
                      <a:r>
                        <a:rPr lang="en-GB" dirty="0"/>
                        <a:t>4</a:t>
                      </a:r>
                    </a:p>
                    <a:p>
                      <a:endParaRPr lang="en-GB" dirty="0"/>
                    </a:p>
                    <a:p>
                      <a:endParaRPr lang="en-GB" dirty="0"/>
                    </a:p>
                    <a:p>
                      <a:endParaRPr lang="en-GB" dirty="0"/>
                    </a:p>
                    <a:p>
                      <a:endParaRPr lang="en-GB" dirty="0"/>
                    </a:p>
                    <a:p>
                      <a:endParaRPr lang="en-GB" dirty="0"/>
                    </a:p>
                  </a:txBody>
                  <a:tcPr/>
                </a:tc>
                <a:tc>
                  <a:txBody>
                    <a:bodyPr/>
                    <a:lstStyle/>
                    <a:p>
                      <a:r>
                        <a:rPr lang="en-GB" dirty="0"/>
                        <a:t>7</a:t>
                      </a:r>
                    </a:p>
                  </a:txBody>
                  <a:tcPr/>
                </a:tc>
                <a:extLst>
                  <a:ext uri="{0D108BD9-81ED-4DB2-BD59-A6C34878D82A}">
                    <a16:rowId xmlns:a16="http://schemas.microsoft.com/office/drawing/2014/main" xmlns="" val="10002"/>
                  </a:ext>
                </a:extLst>
              </a:tr>
              <a:tr h="370840">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5652120" y="4509120"/>
            <a:ext cx="2340812" cy="933851"/>
          </a:xfrm>
        </p:spPr>
        <p:txBody>
          <a:bodyPr>
            <a:normAutofit/>
          </a:bodyPr>
          <a:lstStyle/>
          <a:p>
            <a:pPr algn="l"/>
            <a:endParaRPr lang="en-GB" sz="4800"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179701">
            <a:off x="-390329" y="4153671"/>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327773" y="2612732"/>
            <a:ext cx="1564764" cy="42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38450" y="4096903"/>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034859" y="2431606"/>
            <a:ext cx="1552796" cy="41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802" y="5106399"/>
            <a:ext cx="1710342" cy="46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156858" y="3965264"/>
            <a:ext cx="1443375" cy="389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52467" y="3842974"/>
            <a:ext cx="276731" cy="357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88118" y="3060038"/>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23443" y="4644318"/>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07804" y="4229910"/>
            <a:ext cx="320580" cy="414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05114" y="4927536"/>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95203" y="264136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80660" y="244628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05115" y="4360332"/>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28384" y="3842975"/>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6871" y="2550606"/>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89281" y="2639394"/>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861808" y="4051047"/>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Left Arrow 5"/>
          <p:cNvSpPr/>
          <p:nvPr/>
        </p:nvSpPr>
        <p:spPr>
          <a:xfrm>
            <a:off x="1616540" y="4408772"/>
            <a:ext cx="1984958" cy="59327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Arrow 10"/>
          <p:cNvSpPr/>
          <p:nvPr/>
        </p:nvSpPr>
        <p:spPr>
          <a:xfrm>
            <a:off x="5133568" y="4437114"/>
            <a:ext cx="2462768" cy="6692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86317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54763323"/>
              </p:ext>
            </p:extLst>
          </p:nvPr>
        </p:nvGraphicFramePr>
        <p:xfrm>
          <a:off x="1530667" y="1549400"/>
          <a:ext cx="6096000" cy="53086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370840">
                <a:tc>
                  <a:txBody>
                    <a:bodyPr/>
                    <a:lstStyle/>
                    <a:p>
                      <a:r>
                        <a:rPr lang="en-GB" dirty="0"/>
                        <a:t>tens</a:t>
                      </a:r>
                    </a:p>
                  </a:txBody>
                  <a:tcPr/>
                </a:tc>
                <a:tc>
                  <a:txBody>
                    <a:bodyPr/>
                    <a:lstStyle/>
                    <a:p>
                      <a:r>
                        <a:rPr lang="en-GB" dirty="0"/>
                        <a:t>ones</a:t>
                      </a:r>
                    </a:p>
                  </a:txBody>
                  <a:tcPr/>
                </a:tc>
                <a:extLst>
                  <a:ext uri="{0D108BD9-81ED-4DB2-BD59-A6C34878D82A}">
                    <a16:rowId xmlns:a16="http://schemas.microsoft.com/office/drawing/2014/main" xmlns="" val="10000"/>
                  </a:ext>
                </a:extLst>
              </a:tr>
              <a:tr h="370840">
                <a:tc>
                  <a:txBody>
                    <a:bodyPr/>
                    <a:lstStyle/>
                    <a:p>
                      <a:r>
                        <a:rPr lang="en-GB" dirty="0"/>
                        <a:t>7</a:t>
                      </a:r>
                    </a:p>
                    <a:p>
                      <a:endParaRPr lang="en-GB" dirty="0"/>
                    </a:p>
                    <a:p>
                      <a:endParaRPr lang="en-GB" dirty="0"/>
                    </a:p>
                    <a:p>
                      <a:endParaRPr lang="en-GB" dirty="0"/>
                    </a:p>
                    <a:p>
                      <a:endParaRPr lang="en-GB" dirty="0"/>
                    </a:p>
                    <a:p>
                      <a:endParaRPr lang="en-GB" dirty="0"/>
                    </a:p>
                  </a:txBody>
                  <a:tcPr/>
                </a:tc>
                <a:tc>
                  <a:txBody>
                    <a:bodyPr/>
                    <a:lstStyle/>
                    <a:p>
                      <a:r>
                        <a:rPr lang="en-GB" dirty="0"/>
                        <a:t>2</a:t>
                      </a:r>
                    </a:p>
                  </a:txBody>
                  <a:tcPr/>
                </a:tc>
                <a:extLst>
                  <a:ext uri="{0D108BD9-81ED-4DB2-BD59-A6C34878D82A}">
                    <a16:rowId xmlns:a16="http://schemas.microsoft.com/office/drawing/2014/main" xmlns="" val="10001"/>
                  </a:ext>
                </a:extLst>
              </a:tr>
              <a:tr h="370840">
                <a:tc>
                  <a:txBody>
                    <a:bodyPr/>
                    <a:lstStyle/>
                    <a:p>
                      <a:r>
                        <a:rPr lang="en-GB" dirty="0"/>
                        <a:t>4</a:t>
                      </a:r>
                    </a:p>
                    <a:p>
                      <a:endParaRPr lang="en-GB" dirty="0"/>
                    </a:p>
                    <a:p>
                      <a:endParaRPr lang="en-GB" dirty="0"/>
                    </a:p>
                    <a:p>
                      <a:endParaRPr lang="en-GB" dirty="0"/>
                    </a:p>
                    <a:p>
                      <a:endParaRPr lang="en-GB" dirty="0"/>
                    </a:p>
                    <a:p>
                      <a:endParaRPr lang="en-GB" dirty="0"/>
                    </a:p>
                  </a:txBody>
                  <a:tcPr/>
                </a:tc>
                <a:tc>
                  <a:txBody>
                    <a:bodyPr/>
                    <a:lstStyle/>
                    <a:p>
                      <a:r>
                        <a:rPr lang="en-GB" dirty="0"/>
                        <a:t>7</a:t>
                      </a:r>
                    </a:p>
                  </a:txBody>
                  <a:tcPr/>
                </a:tc>
                <a:extLst>
                  <a:ext uri="{0D108BD9-81ED-4DB2-BD59-A6C34878D82A}">
                    <a16:rowId xmlns:a16="http://schemas.microsoft.com/office/drawing/2014/main" xmlns="" val="10002"/>
                  </a:ext>
                </a:extLst>
              </a:tr>
              <a:tr h="370840">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xmlns="" val="10003"/>
                  </a:ext>
                </a:extLst>
              </a:tr>
            </a:tbl>
          </a:graphicData>
        </a:graphic>
      </p:graphicFrame>
      <p:sp>
        <p:nvSpPr>
          <p:cNvPr id="2" name="Title 1"/>
          <p:cNvSpPr>
            <a:spLocks noGrp="1"/>
          </p:cNvSpPr>
          <p:nvPr>
            <p:ph type="title"/>
          </p:nvPr>
        </p:nvSpPr>
        <p:spPr>
          <a:xfrm>
            <a:off x="107504" y="188640"/>
            <a:ext cx="5588101" cy="1455026"/>
          </a:xfrm>
        </p:spPr>
        <p:txBody>
          <a:bodyPr/>
          <a:lstStyle/>
          <a:p>
            <a:pPr algn="l"/>
            <a:r>
              <a:rPr lang="en-GB" sz="9600" dirty="0"/>
              <a:t>72 - 47</a:t>
            </a:r>
          </a:p>
        </p:txBody>
      </p:sp>
      <p:sp>
        <p:nvSpPr>
          <p:cNvPr id="3" name="Text Placeholder 2"/>
          <p:cNvSpPr>
            <a:spLocks noGrp="1"/>
          </p:cNvSpPr>
          <p:nvPr>
            <p:ph type="body" idx="1"/>
          </p:nvPr>
        </p:nvSpPr>
        <p:spPr>
          <a:xfrm>
            <a:off x="5652120" y="4509120"/>
            <a:ext cx="2340812" cy="933851"/>
          </a:xfrm>
        </p:spPr>
        <p:txBody>
          <a:bodyPr>
            <a:normAutofit/>
          </a:bodyPr>
          <a:lstStyle/>
          <a:p>
            <a:pPr algn="l"/>
            <a:endParaRPr lang="en-GB" sz="4800"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624729" y="5856896"/>
            <a:ext cx="1564764" cy="42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615341" y="5852529"/>
            <a:ext cx="1552796" cy="41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20893" y="6068271"/>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91932" y="5704562"/>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5889408"/>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36096" y="5704561"/>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16740" y="5704560"/>
            <a:ext cx="276731" cy="3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1163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82A0E7-46DC-43ED-82D7-1DDC1430C9E7}"/>
              </a:ext>
            </a:extLst>
          </p:cNvPr>
          <p:cNvPicPr>
            <a:picLocks noChangeAspect="1"/>
          </p:cNvPicPr>
          <p:nvPr/>
        </p:nvPicPr>
        <p:blipFill>
          <a:blip r:embed="rId3"/>
          <a:stretch>
            <a:fillRect/>
          </a:stretch>
        </p:blipFill>
        <p:spPr>
          <a:xfrm>
            <a:off x="2214562" y="928687"/>
            <a:ext cx="4714875" cy="5000625"/>
          </a:xfrm>
          <a:prstGeom prst="rect">
            <a:avLst/>
          </a:prstGeom>
        </p:spPr>
      </p:pic>
    </p:spTree>
    <p:extLst>
      <p:ext uri="{BB962C8B-B14F-4D97-AF65-F5344CB8AC3E}">
        <p14:creationId xmlns:p14="http://schemas.microsoft.com/office/powerpoint/2010/main" val="641621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799323E8-8F11-4C18-B21F-D62A3F219680}"/>
              </a:ext>
            </a:extLst>
          </p:cNvPr>
          <p:cNvSpPr>
            <a:spLocks noGrp="1"/>
          </p:cNvSpPr>
          <p:nvPr>
            <p:ph type="body" idx="1"/>
          </p:nvPr>
        </p:nvSpPr>
        <p:spPr>
          <a:xfrm>
            <a:off x="1403648" y="764704"/>
            <a:ext cx="5970494" cy="1872208"/>
          </a:xfrm>
        </p:spPr>
        <p:txBody>
          <a:bodyPr>
            <a:normAutofit fontScale="92500" lnSpcReduction="10000"/>
          </a:bodyPr>
          <a:lstStyle/>
          <a:p>
            <a:pPr algn="l"/>
            <a:r>
              <a:rPr lang="en-GB" sz="2400" dirty="0"/>
              <a:t>Every child has been provided with a login and a password.  </a:t>
            </a:r>
          </a:p>
          <a:p>
            <a:pPr algn="l"/>
            <a:endParaRPr lang="en-GB" sz="2400" dirty="0"/>
          </a:p>
          <a:p>
            <a:pPr algn="l"/>
            <a:r>
              <a:rPr lang="en-GB" sz="2400" dirty="0"/>
              <a:t>It is the same login and password for </a:t>
            </a:r>
            <a:r>
              <a:rPr lang="en-GB" sz="2400" b="1" dirty="0"/>
              <a:t>Times Tables Rockstars </a:t>
            </a:r>
            <a:r>
              <a:rPr lang="en-GB" sz="2400" dirty="0"/>
              <a:t>and </a:t>
            </a:r>
            <a:r>
              <a:rPr lang="en-GB" sz="2400" b="1" dirty="0"/>
              <a:t>Numbots</a:t>
            </a:r>
            <a:r>
              <a:rPr lang="en-GB" sz="2400" dirty="0"/>
              <a:t>.</a:t>
            </a:r>
          </a:p>
          <a:p>
            <a:pPr algn="l"/>
            <a:endParaRPr lang="en-GB" dirty="0"/>
          </a:p>
        </p:txBody>
      </p:sp>
      <p:pic>
        <p:nvPicPr>
          <p:cNvPr id="4" name="Picture 3">
            <a:extLst>
              <a:ext uri="{FF2B5EF4-FFF2-40B4-BE49-F238E27FC236}">
                <a16:creationId xmlns:a16="http://schemas.microsoft.com/office/drawing/2014/main" xmlns="" id="{BA645DEA-24BC-4F49-91F0-4E5A7B511324}"/>
              </a:ext>
            </a:extLst>
          </p:cNvPr>
          <p:cNvPicPr>
            <a:picLocks noChangeAspect="1"/>
          </p:cNvPicPr>
          <p:nvPr/>
        </p:nvPicPr>
        <p:blipFill>
          <a:blip r:embed="rId3"/>
          <a:stretch>
            <a:fillRect/>
          </a:stretch>
        </p:blipFill>
        <p:spPr>
          <a:xfrm>
            <a:off x="899592" y="3163917"/>
            <a:ext cx="7344816" cy="1728192"/>
          </a:xfrm>
          <a:prstGeom prst="rect">
            <a:avLst/>
          </a:prstGeom>
        </p:spPr>
      </p:pic>
    </p:spTree>
    <p:extLst>
      <p:ext uri="{BB962C8B-B14F-4D97-AF65-F5344CB8AC3E}">
        <p14:creationId xmlns:p14="http://schemas.microsoft.com/office/powerpoint/2010/main" val="23223319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96752"/>
            <a:ext cx="8784976" cy="3456384"/>
          </a:xfrm>
        </p:spPr>
        <p:txBody>
          <a:bodyPr/>
          <a:lstStyle/>
          <a:p>
            <a:pPr algn="ctr"/>
            <a:r>
              <a:rPr lang="en-GB" sz="9600" dirty="0"/>
              <a:t>Multiplication and Division</a:t>
            </a:r>
          </a:p>
        </p:txBody>
      </p:sp>
    </p:spTree>
    <p:extLst>
      <p:ext uri="{BB962C8B-B14F-4D97-AF65-F5344CB8AC3E}">
        <p14:creationId xmlns:p14="http://schemas.microsoft.com/office/powerpoint/2010/main" val="33982835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23664"/>
            <a:ext cx="8208912" cy="1200329"/>
          </a:xfrm>
          <a:prstGeom prst="rect">
            <a:avLst/>
          </a:prstGeom>
        </p:spPr>
        <p:txBody>
          <a:bodyPr wrap="square">
            <a:spAutoFit/>
          </a:bodyPr>
          <a:lstStyle/>
          <a:p>
            <a:pPr algn="ctr"/>
            <a:r>
              <a:rPr lang="en-GB" sz="5400" dirty="0"/>
              <a:t>Times Tables</a:t>
            </a:r>
          </a:p>
          <a:p>
            <a:endParaRPr lang="en-GB"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820" y="1004828"/>
            <a:ext cx="8640960" cy="5691191"/>
          </a:xfrm>
          <a:prstGeom prst="rect">
            <a:avLst/>
          </a:prstGeom>
        </p:spPr>
      </p:pic>
    </p:spTree>
    <p:extLst>
      <p:ext uri="{BB962C8B-B14F-4D97-AF65-F5344CB8AC3E}">
        <p14:creationId xmlns:p14="http://schemas.microsoft.com/office/powerpoint/2010/main" val="19612794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692696"/>
            <a:ext cx="7388301" cy="3903298"/>
          </a:xfrm>
        </p:spPr>
        <p:txBody>
          <a:bodyPr/>
          <a:lstStyle/>
          <a:p>
            <a:pPr algn="ctr"/>
            <a:r>
              <a:rPr lang="en-GB" sz="9600" dirty="0"/>
              <a:t>Exploring arrays</a:t>
            </a: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2518207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9492" y="4365104"/>
            <a:ext cx="7597396" cy="835460"/>
          </a:xfrm>
        </p:spPr>
        <p:txBody>
          <a:bodyPr>
            <a:noAutofit/>
          </a:bodyPr>
          <a:lstStyle/>
          <a:p>
            <a:pPr algn="l"/>
            <a:r>
              <a:rPr lang="en-GB" sz="4000" dirty="0"/>
              <a:t>3 x 4                       4 x 3            </a:t>
            </a:r>
          </a:p>
        </p:txBody>
      </p:sp>
      <p:sp>
        <p:nvSpPr>
          <p:cNvPr id="4" name="Oval 3"/>
          <p:cNvSpPr/>
          <p:nvPr/>
        </p:nvSpPr>
        <p:spPr>
          <a:xfrm>
            <a:off x="611560" y="770469"/>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591460" y="1622675"/>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1371119" y="1566156"/>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2096785" y="2452847"/>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2072943" y="770469"/>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1371119" y="3290900"/>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096785" y="3290900"/>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1370825" y="770469"/>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91460" y="3290900"/>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1371119" y="2452847"/>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612807" y="2452847"/>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096785" y="1566156"/>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6864602" y="3242556"/>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4584429" y="1574331"/>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5364088" y="1517812"/>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6089754" y="2404503"/>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6864602" y="1531662"/>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5364088" y="3242556"/>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6089754" y="3242556"/>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6864602" y="2404503"/>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4584429" y="3242556"/>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5364088" y="2404503"/>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4605776" y="2404503"/>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6089754" y="1517812"/>
            <a:ext cx="57606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34895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1844824"/>
            <a:ext cx="8280920" cy="432048"/>
          </a:xfrm>
        </p:spPr>
        <p:txBody>
          <a:bodyPr/>
          <a:lstStyle/>
          <a:p>
            <a:pPr algn="l"/>
            <a:r>
              <a:rPr lang="en-GB" sz="4000" dirty="0"/>
              <a:t>Without times table knowledge,</a:t>
            </a:r>
            <a:br>
              <a:rPr lang="en-GB" sz="4000" dirty="0"/>
            </a:br>
            <a:r>
              <a:rPr lang="en-GB" sz="4000" dirty="0"/>
              <a:t>children cannot:</a:t>
            </a:r>
            <a:br>
              <a:rPr lang="en-GB" sz="4000" dirty="0"/>
            </a:br>
            <a:endParaRPr lang="en-GB" sz="4000" dirty="0"/>
          </a:p>
        </p:txBody>
      </p:sp>
      <p:sp>
        <p:nvSpPr>
          <p:cNvPr id="3" name="Text Placeholder 2"/>
          <p:cNvSpPr>
            <a:spLocks noGrp="1"/>
          </p:cNvSpPr>
          <p:nvPr>
            <p:ph type="body" idx="1"/>
          </p:nvPr>
        </p:nvSpPr>
        <p:spPr>
          <a:xfrm>
            <a:off x="701294" y="2486506"/>
            <a:ext cx="7525388" cy="3600399"/>
          </a:xfrm>
        </p:spPr>
        <p:txBody>
          <a:bodyPr>
            <a:noAutofit/>
          </a:bodyPr>
          <a:lstStyle/>
          <a:p>
            <a:pPr marL="457200" indent="-457200" algn="l">
              <a:buFont typeface="Arial" pitchFamily="34" charset="0"/>
              <a:buChar char="•"/>
            </a:pPr>
            <a:r>
              <a:rPr lang="en-GB" sz="2800" dirty="0"/>
              <a:t>Find division facts</a:t>
            </a:r>
          </a:p>
          <a:p>
            <a:pPr marL="457200" indent="-457200" algn="l">
              <a:buFont typeface="Arial" pitchFamily="34" charset="0"/>
              <a:buChar char="•"/>
            </a:pPr>
            <a:r>
              <a:rPr lang="en-GB" sz="2800" dirty="0"/>
              <a:t>Simplify fractions</a:t>
            </a:r>
          </a:p>
          <a:p>
            <a:pPr marL="457200" indent="-457200" algn="l">
              <a:buFont typeface="Arial" pitchFamily="34" charset="0"/>
              <a:buChar char="•"/>
            </a:pPr>
            <a:r>
              <a:rPr lang="en-GB" sz="2800" dirty="0"/>
              <a:t>Work out ratios</a:t>
            </a:r>
          </a:p>
          <a:p>
            <a:pPr marL="457200" indent="-457200" algn="l">
              <a:buFont typeface="Arial" pitchFamily="34" charset="0"/>
              <a:buChar char="•"/>
            </a:pPr>
            <a:r>
              <a:rPr lang="en-GB" sz="2800" dirty="0"/>
              <a:t>Find out the area of a garden space</a:t>
            </a:r>
          </a:p>
          <a:p>
            <a:pPr marL="457200" indent="-457200" algn="l">
              <a:buFont typeface="Arial" pitchFamily="34" charset="0"/>
              <a:buChar char="•"/>
            </a:pPr>
            <a:r>
              <a:rPr lang="en-GB" sz="2800" dirty="0"/>
              <a:t>Find out the volume of a liquid</a:t>
            </a:r>
          </a:p>
          <a:p>
            <a:pPr marL="457200" indent="-457200" algn="l">
              <a:buFont typeface="Arial" pitchFamily="34" charset="0"/>
              <a:buChar char="•"/>
            </a:pPr>
            <a:r>
              <a:rPr lang="en-GB" sz="2800" dirty="0"/>
              <a:t>Double the ingredients for a recipe</a:t>
            </a:r>
          </a:p>
          <a:p>
            <a:pPr marL="457200" indent="-457200" algn="l">
              <a:buFont typeface="Arial" pitchFamily="34" charset="0"/>
              <a:buChar char="•"/>
            </a:pPr>
            <a:r>
              <a:rPr lang="en-GB" sz="2800" dirty="0"/>
              <a:t>Finding the price of multiple purchases</a:t>
            </a:r>
          </a:p>
        </p:txBody>
      </p:sp>
    </p:spTree>
    <p:extLst>
      <p:ext uri="{BB962C8B-B14F-4D97-AF65-F5344CB8AC3E}">
        <p14:creationId xmlns:p14="http://schemas.microsoft.com/office/powerpoint/2010/main" val="1926019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0"/>
            <a:ext cx="8208912" cy="1200329"/>
          </a:xfrm>
          <a:prstGeom prst="rect">
            <a:avLst/>
          </a:prstGeom>
        </p:spPr>
        <p:txBody>
          <a:bodyPr wrap="square">
            <a:spAutoFit/>
          </a:bodyPr>
          <a:lstStyle/>
          <a:p>
            <a:pPr algn="ctr"/>
            <a:r>
              <a:rPr lang="en-GB" sz="5400" dirty="0"/>
              <a:t>Times Tables</a:t>
            </a:r>
          </a:p>
          <a:p>
            <a:endParaRPr lang="en-GB" dirty="0"/>
          </a:p>
        </p:txBody>
      </p:sp>
      <p:graphicFrame>
        <p:nvGraphicFramePr>
          <p:cNvPr id="4" name="Table 3"/>
          <p:cNvGraphicFramePr>
            <a:graphicFrameLocks noGrp="1"/>
          </p:cNvGraphicFramePr>
          <p:nvPr>
            <p:extLst/>
          </p:nvPr>
        </p:nvGraphicFramePr>
        <p:xfrm>
          <a:off x="611560" y="1004828"/>
          <a:ext cx="8208912" cy="5361502"/>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xmlns="" val="214345918"/>
                    </a:ext>
                  </a:extLst>
                </a:gridCol>
                <a:gridCol w="6120680">
                  <a:extLst>
                    <a:ext uri="{9D8B030D-6E8A-4147-A177-3AD203B41FA5}">
                      <a16:colId xmlns:a16="http://schemas.microsoft.com/office/drawing/2014/main" xmlns="" val="3874105270"/>
                    </a:ext>
                  </a:extLst>
                </a:gridCol>
              </a:tblGrid>
              <a:tr h="406923">
                <a:tc>
                  <a:txBody>
                    <a:bodyPr/>
                    <a:lstStyle/>
                    <a:p>
                      <a:r>
                        <a:rPr lang="en-GB" dirty="0"/>
                        <a:t>Year</a:t>
                      </a:r>
                      <a:r>
                        <a:rPr lang="en-GB" baseline="0" dirty="0"/>
                        <a:t> Group</a:t>
                      </a:r>
                      <a:endParaRPr lang="en-GB" dirty="0"/>
                    </a:p>
                  </a:txBody>
                  <a:tcPr/>
                </a:tc>
                <a:tc>
                  <a:txBody>
                    <a:bodyPr/>
                    <a:lstStyle/>
                    <a:p>
                      <a:r>
                        <a:rPr lang="en-GB" dirty="0"/>
                        <a:t>Expectation</a:t>
                      </a:r>
                    </a:p>
                  </a:txBody>
                  <a:tcPr/>
                </a:tc>
                <a:extLst>
                  <a:ext uri="{0D108BD9-81ED-4DB2-BD59-A6C34878D82A}">
                    <a16:rowId xmlns:a16="http://schemas.microsoft.com/office/drawing/2014/main" xmlns="" val="221464038"/>
                  </a:ext>
                </a:extLst>
              </a:tr>
              <a:tr h="1003372">
                <a:tc>
                  <a:txBody>
                    <a:bodyPr/>
                    <a:lstStyle/>
                    <a:p>
                      <a:r>
                        <a:rPr lang="en-GB" dirty="0"/>
                        <a:t>Year 1</a:t>
                      </a:r>
                    </a:p>
                  </a:txBody>
                  <a:tcPr/>
                </a:tc>
                <a:tc>
                  <a:txBody>
                    <a:bodyPr/>
                    <a:lstStyle/>
                    <a:p>
                      <a:r>
                        <a:rPr kumimoji="0" lang="en-GB" sz="1800" b="0" i="0" u="none" strike="noStrike" kern="1200" baseline="0" dirty="0">
                          <a:solidFill>
                            <a:schemeClr val="dk1"/>
                          </a:solidFill>
                          <a:latin typeface="+mn-lt"/>
                          <a:ea typeface="+mn-ea"/>
                          <a:cs typeface="+mn-cs"/>
                        </a:rPr>
                        <a:t>Count in multiples of 2, 5 and 10. Recall and use doubles to 10 and corresponding halves.</a:t>
                      </a:r>
                    </a:p>
                  </a:txBody>
                  <a:tcPr/>
                </a:tc>
                <a:extLst>
                  <a:ext uri="{0D108BD9-81ED-4DB2-BD59-A6C34878D82A}">
                    <a16:rowId xmlns:a16="http://schemas.microsoft.com/office/drawing/2014/main" xmlns="" val="3130520751"/>
                  </a:ext>
                </a:extLst>
              </a:tr>
              <a:tr h="1304383">
                <a:tc>
                  <a:txBody>
                    <a:bodyPr/>
                    <a:lstStyle/>
                    <a:p>
                      <a:r>
                        <a:rPr lang="en-GB" dirty="0"/>
                        <a:t>Year 2</a:t>
                      </a:r>
                    </a:p>
                  </a:txBody>
                  <a:tcPr/>
                </a:tc>
                <a:tc>
                  <a:txBody>
                    <a:bodyPr/>
                    <a:lstStyle/>
                    <a:p>
                      <a:r>
                        <a:rPr lang="en-GB" dirty="0"/>
                        <a:t>Recall and use multiplication</a:t>
                      </a:r>
                      <a:r>
                        <a:rPr lang="en-GB" baseline="0" dirty="0"/>
                        <a:t> and division facts for the </a:t>
                      </a:r>
                      <a:r>
                        <a:rPr lang="en-GB" baseline="0" dirty="0">
                          <a:solidFill>
                            <a:srgbClr val="FF0000"/>
                          </a:solidFill>
                        </a:rPr>
                        <a:t>2, 5 </a:t>
                      </a:r>
                      <a:r>
                        <a:rPr lang="en-GB" baseline="0" dirty="0"/>
                        <a:t>and </a:t>
                      </a:r>
                      <a:r>
                        <a:rPr lang="en-GB" baseline="0" dirty="0">
                          <a:solidFill>
                            <a:srgbClr val="FF0000"/>
                          </a:solidFill>
                        </a:rPr>
                        <a:t>10</a:t>
                      </a:r>
                      <a:r>
                        <a:rPr lang="en-GB" baseline="0" dirty="0"/>
                        <a:t> multiplication tables, including recognising odd and even numbers</a:t>
                      </a:r>
                      <a:r>
                        <a:rPr lang="en-GB" dirty="0"/>
                        <a:t> </a:t>
                      </a:r>
                    </a:p>
                  </a:txBody>
                  <a:tcPr/>
                </a:tc>
                <a:extLst>
                  <a:ext uri="{0D108BD9-81ED-4DB2-BD59-A6C34878D82A}">
                    <a16:rowId xmlns:a16="http://schemas.microsoft.com/office/drawing/2014/main" xmlns="" val="1416463378"/>
                  </a:ext>
                </a:extLst>
              </a:tr>
              <a:tr h="1003372">
                <a:tc>
                  <a:txBody>
                    <a:bodyPr/>
                    <a:lstStyle/>
                    <a:p>
                      <a:r>
                        <a:rPr lang="en-GB" dirty="0"/>
                        <a:t>Year 3</a:t>
                      </a:r>
                    </a:p>
                  </a:txBody>
                  <a:tcPr/>
                </a:tc>
                <a:tc>
                  <a:txBody>
                    <a:bodyPr/>
                    <a:lstStyle/>
                    <a:p>
                      <a:r>
                        <a:rPr lang="en-GB" dirty="0"/>
                        <a:t>Recall and use multiplication</a:t>
                      </a:r>
                      <a:r>
                        <a:rPr lang="en-GB" baseline="0" dirty="0"/>
                        <a:t> and division facts for the </a:t>
                      </a:r>
                      <a:r>
                        <a:rPr lang="en-GB" baseline="0" dirty="0">
                          <a:solidFill>
                            <a:srgbClr val="FF0000"/>
                          </a:solidFill>
                        </a:rPr>
                        <a:t>3, 4 </a:t>
                      </a:r>
                      <a:r>
                        <a:rPr lang="en-GB" baseline="0" dirty="0"/>
                        <a:t>and</a:t>
                      </a:r>
                      <a:r>
                        <a:rPr lang="en-GB" baseline="0" dirty="0">
                          <a:solidFill>
                            <a:srgbClr val="FF0000"/>
                          </a:solidFill>
                        </a:rPr>
                        <a:t> 8 </a:t>
                      </a:r>
                      <a:r>
                        <a:rPr lang="en-GB" baseline="0" dirty="0"/>
                        <a:t>multiplication tables</a:t>
                      </a:r>
                      <a:endParaRPr lang="en-GB" dirty="0"/>
                    </a:p>
                  </a:txBody>
                  <a:tcPr/>
                </a:tc>
                <a:extLst>
                  <a:ext uri="{0D108BD9-81ED-4DB2-BD59-A6C34878D82A}">
                    <a16:rowId xmlns:a16="http://schemas.microsoft.com/office/drawing/2014/main" xmlns="" val="998368642"/>
                  </a:ext>
                </a:extLst>
              </a:tr>
              <a:tr h="1003372">
                <a:tc>
                  <a:txBody>
                    <a:bodyPr/>
                    <a:lstStyle/>
                    <a:p>
                      <a:r>
                        <a:rPr lang="en-GB" dirty="0"/>
                        <a:t>Year 4</a:t>
                      </a:r>
                    </a:p>
                  </a:txBody>
                  <a:tcPr/>
                </a:tc>
                <a:tc>
                  <a:txBody>
                    <a:bodyPr/>
                    <a:lstStyle/>
                    <a:p>
                      <a:r>
                        <a:rPr lang="en-GB" dirty="0"/>
                        <a:t>Recall multiplication</a:t>
                      </a:r>
                      <a:r>
                        <a:rPr lang="en-GB" baseline="0" dirty="0"/>
                        <a:t> and division facts for multiplication tables up to </a:t>
                      </a:r>
                      <a:r>
                        <a:rPr lang="en-GB" baseline="0" dirty="0">
                          <a:solidFill>
                            <a:srgbClr val="FF0000"/>
                          </a:solidFill>
                        </a:rPr>
                        <a:t>12 x 12</a:t>
                      </a:r>
                      <a:endParaRPr lang="en-GB" dirty="0">
                        <a:solidFill>
                          <a:srgbClr val="FF0000"/>
                        </a:solidFill>
                      </a:endParaRPr>
                    </a:p>
                  </a:txBody>
                  <a:tcPr/>
                </a:tc>
                <a:extLst>
                  <a:ext uri="{0D108BD9-81ED-4DB2-BD59-A6C34878D82A}">
                    <a16:rowId xmlns:a16="http://schemas.microsoft.com/office/drawing/2014/main" xmlns="" val="1693882089"/>
                  </a:ext>
                </a:extLst>
              </a:tr>
              <a:tr h="406923">
                <a:tc>
                  <a:txBody>
                    <a:bodyPr/>
                    <a:lstStyle/>
                    <a:p>
                      <a:r>
                        <a:rPr lang="en-GB" dirty="0"/>
                        <a:t>Year 5 and 6</a:t>
                      </a:r>
                    </a:p>
                  </a:txBody>
                  <a:tcPr/>
                </a:tc>
                <a:tc>
                  <a:txBody>
                    <a:bodyPr/>
                    <a:lstStyle/>
                    <a:p>
                      <a:r>
                        <a:rPr lang="en-GB" dirty="0"/>
                        <a:t>Children are expected</a:t>
                      </a:r>
                      <a:r>
                        <a:rPr lang="en-GB" baseline="0" dirty="0"/>
                        <a:t> to already be fluent in their multiplication and division  facts</a:t>
                      </a:r>
                      <a:endParaRPr lang="en-GB" dirty="0"/>
                    </a:p>
                  </a:txBody>
                  <a:tcPr/>
                </a:tc>
                <a:extLst>
                  <a:ext uri="{0D108BD9-81ED-4DB2-BD59-A6C34878D82A}">
                    <a16:rowId xmlns:a16="http://schemas.microsoft.com/office/drawing/2014/main" xmlns="" val="1257968056"/>
                  </a:ext>
                </a:extLst>
              </a:tr>
            </a:tbl>
          </a:graphicData>
        </a:graphic>
      </p:graphicFrame>
    </p:spTree>
    <p:extLst>
      <p:ext uri="{BB962C8B-B14F-4D97-AF65-F5344CB8AC3E}">
        <p14:creationId xmlns:p14="http://schemas.microsoft.com/office/powerpoint/2010/main" val="33195857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596C940D-736F-4224-B94B-B6A95D8F1DF7}"/>
              </a:ext>
            </a:extLst>
          </p:cNvPr>
          <p:cNvSpPr>
            <a:spLocks noGrp="1"/>
          </p:cNvSpPr>
          <p:nvPr>
            <p:ph type="body" idx="1"/>
          </p:nvPr>
        </p:nvSpPr>
        <p:spPr>
          <a:xfrm>
            <a:off x="1403648" y="548680"/>
            <a:ext cx="5970494" cy="835460"/>
          </a:xfrm>
        </p:spPr>
        <p:txBody>
          <a:bodyPr>
            <a:noAutofit/>
          </a:bodyPr>
          <a:lstStyle/>
          <a:p>
            <a:pPr algn="l"/>
            <a:r>
              <a:rPr lang="en-GB" sz="7200" baseline="-25000" dirty="0"/>
              <a:t>From June 2020 every year 4 child will be tested on their multiplication facts and the expectation is that they will score 100%!</a:t>
            </a:r>
          </a:p>
        </p:txBody>
      </p:sp>
    </p:spTree>
    <p:extLst>
      <p:ext uri="{BB962C8B-B14F-4D97-AF65-F5344CB8AC3E}">
        <p14:creationId xmlns:p14="http://schemas.microsoft.com/office/powerpoint/2010/main" val="21020378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9D992195-FD94-44B7-A9AF-304F899597B7}"/>
              </a:ext>
            </a:extLst>
          </p:cNvPr>
          <p:cNvPicPr>
            <a:picLocks noChangeAspect="1"/>
          </p:cNvPicPr>
          <p:nvPr/>
        </p:nvPicPr>
        <p:blipFill>
          <a:blip r:embed="rId3"/>
          <a:stretch>
            <a:fillRect/>
          </a:stretch>
        </p:blipFill>
        <p:spPr>
          <a:xfrm>
            <a:off x="1233487" y="757237"/>
            <a:ext cx="6677025" cy="5343525"/>
          </a:xfrm>
          <a:prstGeom prst="rect">
            <a:avLst/>
          </a:prstGeom>
        </p:spPr>
      </p:pic>
    </p:spTree>
    <p:extLst>
      <p:ext uri="{BB962C8B-B14F-4D97-AF65-F5344CB8AC3E}">
        <p14:creationId xmlns:p14="http://schemas.microsoft.com/office/powerpoint/2010/main" val="39079998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799323E8-8F11-4C18-B21F-D62A3F219680}"/>
              </a:ext>
            </a:extLst>
          </p:cNvPr>
          <p:cNvSpPr>
            <a:spLocks noGrp="1"/>
          </p:cNvSpPr>
          <p:nvPr>
            <p:ph type="body" idx="1"/>
          </p:nvPr>
        </p:nvSpPr>
        <p:spPr>
          <a:xfrm>
            <a:off x="1403648" y="764704"/>
            <a:ext cx="5970494" cy="1872208"/>
          </a:xfrm>
        </p:spPr>
        <p:txBody>
          <a:bodyPr>
            <a:normAutofit fontScale="92500" lnSpcReduction="10000"/>
          </a:bodyPr>
          <a:lstStyle/>
          <a:p>
            <a:pPr algn="l"/>
            <a:r>
              <a:rPr lang="en-GB" sz="2400" dirty="0"/>
              <a:t>Every child has been provided with a login and a password.  </a:t>
            </a:r>
          </a:p>
          <a:p>
            <a:pPr algn="l"/>
            <a:endParaRPr lang="en-GB" sz="2400" dirty="0"/>
          </a:p>
          <a:p>
            <a:pPr algn="l"/>
            <a:r>
              <a:rPr lang="en-GB" sz="2400" dirty="0"/>
              <a:t>It is the same login and password for </a:t>
            </a:r>
            <a:r>
              <a:rPr lang="en-GB" sz="2400" b="1" dirty="0"/>
              <a:t>Times Tables Rockstars </a:t>
            </a:r>
            <a:r>
              <a:rPr lang="en-GB" sz="2400" dirty="0"/>
              <a:t>and </a:t>
            </a:r>
            <a:r>
              <a:rPr lang="en-GB" sz="2400" b="1" dirty="0"/>
              <a:t>Numbots</a:t>
            </a:r>
            <a:r>
              <a:rPr lang="en-GB" sz="2400" dirty="0"/>
              <a:t>.</a:t>
            </a:r>
          </a:p>
          <a:p>
            <a:pPr algn="l"/>
            <a:endParaRPr lang="en-GB" dirty="0"/>
          </a:p>
        </p:txBody>
      </p:sp>
      <p:pic>
        <p:nvPicPr>
          <p:cNvPr id="4" name="Picture 3">
            <a:extLst>
              <a:ext uri="{FF2B5EF4-FFF2-40B4-BE49-F238E27FC236}">
                <a16:creationId xmlns:a16="http://schemas.microsoft.com/office/drawing/2014/main" xmlns="" id="{BA645DEA-24BC-4F49-91F0-4E5A7B511324}"/>
              </a:ext>
            </a:extLst>
          </p:cNvPr>
          <p:cNvPicPr>
            <a:picLocks noChangeAspect="1"/>
          </p:cNvPicPr>
          <p:nvPr/>
        </p:nvPicPr>
        <p:blipFill>
          <a:blip r:embed="rId3"/>
          <a:stretch>
            <a:fillRect/>
          </a:stretch>
        </p:blipFill>
        <p:spPr>
          <a:xfrm>
            <a:off x="899592" y="3163917"/>
            <a:ext cx="7344816" cy="1728192"/>
          </a:xfrm>
          <a:prstGeom prst="rect">
            <a:avLst/>
          </a:prstGeom>
        </p:spPr>
      </p:pic>
    </p:spTree>
    <p:extLst>
      <p:ext uri="{BB962C8B-B14F-4D97-AF65-F5344CB8AC3E}">
        <p14:creationId xmlns:p14="http://schemas.microsoft.com/office/powerpoint/2010/main" val="4373576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124" y="367284"/>
            <a:ext cx="8229600" cy="1399032"/>
          </a:xfrm>
        </p:spPr>
        <p:txBody>
          <a:bodyPr/>
          <a:lstStyle/>
          <a:p>
            <a:pPr algn="l"/>
            <a:r>
              <a:rPr lang="en-GB" dirty="0"/>
              <a:t>Home Activities </a:t>
            </a:r>
          </a:p>
        </p:txBody>
      </p:sp>
      <p:sp>
        <p:nvSpPr>
          <p:cNvPr id="4" name="TextBox 3"/>
          <p:cNvSpPr txBox="1"/>
          <p:nvPr/>
        </p:nvSpPr>
        <p:spPr>
          <a:xfrm>
            <a:off x="179512" y="2095256"/>
            <a:ext cx="5832650" cy="3970318"/>
          </a:xfrm>
          <a:prstGeom prst="rect">
            <a:avLst/>
          </a:prstGeom>
          <a:noFill/>
        </p:spPr>
        <p:txBody>
          <a:bodyPr wrap="square" rtlCol="0">
            <a:spAutoFit/>
          </a:bodyPr>
          <a:lstStyle/>
          <a:p>
            <a:r>
              <a:rPr lang="en-GB" sz="2800" b="1" u="sng" dirty="0"/>
              <a:t>Time</a:t>
            </a:r>
          </a:p>
          <a:p>
            <a:pPr marL="285750" indent="-285750">
              <a:buFont typeface="Arial" pitchFamily="34" charset="0"/>
              <a:buChar char="•"/>
            </a:pPr>
            <a:r>
              <a:rPr lang="en-GB" sz="2800" dirty="0"/>
              <a:t>Recognise numbers on a clock.</a:t>
            </a:r>
          </a:p>
          <a:p>
            <a:pPr marL="285750" indent="-285750">
              <a:buFont typeface="Arial" pitchFamily="34" charset="0"/>
              <a:buChar char="•"/>
            </a:pPr>
            <a:r>
              <a:rPr lang="en-GB" sz="2800" dirty="0"/>
              <a:t>What time is it? </a:t>
            </a:r>
          </a:p>
          <a:p>
            <a:pPr marL="285750" indent="-285750">
              <a:buFont typeface="Arial" pitchFamily="34" charset="0"/>
              <a:buChar char="•"/>
            </a:pPr>
            <a:r>
              <a:rPr lang="en-GB" sz="2800" dirty="0"/>
              <a:t>Ask them questions related to time. </a:t>
            </a:r>
          </a:p>
          <a:p>
            <a:pPr marL="285750" indent="-285750">
              <a:buFont typeface="Arial" pitchFamily="34" charset="0"/>
              <a:buChar char="•"/>
            </a:pPr>
            <a:r>
              <a:rPr lang="en-GB" sz="2800" dirty="0"/>
              <a:t>Use timers, phones, clocks to measure periods of time. </a:t>
            </a:r>
          </a:p>
          <a:p>
            <a:pPr marL="285750" indent="-285750">
              <a:buFont typeface="Arial" pitchFamily="34" charset="0"/>
              <a:buChar char="•"/>
            </a:pPr>
            <a:r>
              <a:rPr lang="en-GB" sz="2800" dirty="0"/>
              <a:t>Timetables at bus stops</a:t>
            </a:r>
          </a:p>
          <a:p>
            <a:pPr marL="285750" indent="-285750">
              <a:buFont typeface="Arial" pitchFamily="34" charset="0"/>
              <a:buChar char="•"/>
            </a:pPr>
            <a:r>
              <a:rPr lang="en-GB" sz="2800" dirty="0"/>
              <a:t>Counting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1124744"/>
            <a:ext cx="1992610" cy="4277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214312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97507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2868" y="116632"/>
            <a:ext cx="8871132" cy="2554545"/>
          </a:xfrm>
          <a:prstGeom prst="rect">
            <a:avLst/>
          </a:prstGeom>
          <a:noFill/>
        </p:spPr>
        <p:txBody>
          <a:bodyPr wrap="square" rtlCol="0">
            <a:spAutoFit/>
          </a:bodyPr>
          <a:lstStyle/>
          <a:p>
            <a:r>
              <a:rPr lang="en-GB" sz="2000" b="1" u="sng" dirty="0"/>
              <a:t>Going shopping:</a:t>
            </a:r>
          </a:p>
          <a:p>
            <a:pPr marL="285750" indent="-285750">
              <a:buFont typeface="Arial" pitchFamily="34" charset="0"/>
              <a:buChar char="•"/>
            </a:pPr>
            <a:r>
              <a:rPr lang="en-GB" sz="2000" dirty="0"/>
              <a:t>Reading price tags</a:t>
            </a:r>
          </a:p>
          <a:p>
            <a:pPr marL="285750" indent="-285750">
              <a:buFont typeface="Arial" pitchFamily="34" charset="0"/>
              <a:buChar char="•"/>
            </a:pPr>
            <a:r>
              <a:rPr lang="en-GB" sz="2000" dirty="0"/>
              <a:t>Counting items into a basket</a:t>
            </a:r>
          </a:p>
          <a:p>
            <a:pPr marL="285750" indent="-285750">
              <a:buFont typeface="Arial" pitchFamily="34" charset="0"/>
              <a:buChar char="•"/>
            </a:pPr>
            <a:r>
              <a:rPr lang="en-GB" sz="2000" dirty="0"/>
              <a:t>Mentally adding items to total the cost</a:t>
            </a:r>
          </a:p>
          <a:p>
            <a:pPr marL="285750" indent="-285750">
              <a:buFont typeface="Arial" pitchFamily="34" charset="0"/>
              <a:buChar char="•"/>
            </a:pPr>
            <a:r>
              <a:rPr lang="en-GB" sz="2000" dirty="0"/>
              <a:t>Finding and counting out coins and calculating change</a:t>
            </a:r>
          </a:p>
          <a:p>
            <a:pPr marL="285750" indent="-285750">
              <a:buFont typeface="Arial" pitchFamily="34" charset="0"/>
              <a:buChar char="•"/>
            </a:pPr>
            <a:r>
              <a:rPr lang="en-GB" sz="2000" dirty="0"/>
              <a:t>Allow children to have experience of handling money in real life situations</a:t>
            </a:r>
          </a:p>
          <a:p>
            <a:pPr marL="285750" indent="-285750">
              <a:buFont typeface="Arial" pitchFamily="34" charset="0"/>
              <a:buChar char="•"/>
            </a:pPr>
            <a:r>
              <a:rPr lang="en-GB" sz="2000" dirty="0"/>
              <a:t>Comparing weights - which is heavier?</a:t>
            </a:r>
          </a:p>
          <a:p>
            <a:pPr marL="285750" indent="-285750">
              <a:buFont typeface="Arial" pitchFamily="34" charset="0"/>
              <a:buChar char="•"/>
            </a:pPr>
            <a:r>
              <a:rPr lang="en-GB" sz="2000" dirty="0"/>
              <a:t>How much do items now cost after a price cut?</a:t>
            </a:r>
          </a:p>
        </p:txBody>
      </p:sp>
      <p:pic>
        <p:nvPicPr>
          <p:cNvPr id="2052" name="Picture 4" descr="Image result for food shopping and math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241" y="3284984"/>
            <a:ext cx="4476750" cy="298132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elated image">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26991" y="3010677"/>
            <a:ext cx="4278498" cy="2854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7846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17" y="237078"/>
            <a:ext cx="8229600" cy="1399032"/>
          </a:xfrm>
        </p:spPr>
        <p:txBody>
          <a:bodyPr/>
          <a:lstStyle/>
          <a:p>
            <a:pPr algn="l"/>
            <a:r>
              <a:rPr lang="en-GB" dirty="0"/>
              <a:t>Cooking / Baking</a:t>
            </a:r>
          </a:p>
        </p:txBody>
      </p:sp>
      <p:sp>
        <p:nvSpPr>
          <p:cNvPr id="3" name="Content Placeholder 2"/>
          <p:cNvSpPr>
            <a:spLocks noGrp="1"/>
          </p:cNvSpPr>
          <p:nvPr>
            <p:ph idx="1"/>
          </p:nvPr>
        </p:nvSpPr>
        <p:spPr>
          <a:xfrm>
            <a:off x="179512" y="1923546"/>
            <a:ext cx="8750130" cy="4572000"/>
          </a:xfrm>
        </p:spPr>
        <p:txBody>
          <a:bodyPr/>
          <a:lstStyle/>
          <a:p>
            <a:r>
              <a:rPr lang="en-GB" dirty="0"/>
              <a:t>Measuring</a:t>
            </a:r>
          </a:p>
          <a:p>
            <a:r>
              <a:rPr lang="en-GB" dirty="0"/>
              <a:t>Weighing</a:t>
            </a:r>
          </a:p>
          <a:p>
            <a:r>
              <a:rPr lang="en-GB" dirty="0"/>
              <a:t>Timing</a:t>
            </a:r>
          </a:p>
          <a:p>
            <a:r>
              <a:rPr lang="en-GB" dirty="0"/>
              <a:t>Multiplication and division e.g. cupcakes in rows. </a:t>
            </a:r>
          </a:p>
          <a:p>
            <a:endParaRPr lang="en-GB" dirty="0"/>
          </a:p>
          <a:p>
            <a:endParaRPr lang="en-GB" dirty="0"/>
          </a:p>
        </p:txBody>
      </p:sp>
      <p:pic>
        <p:nvPicPr>
          <p:cNvPr id="5122" name="Picture 2" descr="Image result for cooking and baking maths">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4437112"/>
            <a:ext cx="3758911" cy="2420888"/>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112" y="4209546"/>
            <a:ext cx="3565554" cy="2670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descr="Image result for timing in cook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378" y="1196752"/>
            <a:ext cx="1979062" cy="197906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5682" y="122626"/>
            <a:ext cx="1627935" cy="1627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46205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7904" y="168807"/>
            <a:ext cx="8229600" cy="1143000"/>
          </a:xfrm>
        </p:spPr>
        <p:txBody>
          <a:bodyPr/>
          <a:lstStyle/>
          <a:p>
            <a:pPr algn="l"/>
            <a:r>
              <a:rPr lang="en-GB" dirty="0"/>
              <a:t>Counting</a:t>
            </a:r>
          </a:p>
        </p:txBody>
      </p:sp>
      <p:sp>
        <p:nvSpPr>
          <p:cNvPr id="3" name="Content Placeholder 2"/>
          <p:cNvSpPr>
            <a:spLocks noGrp="1"/>
          </p:cNvSpPr>
          <p:nvPr>
            <p:ph idx="1"/>
          </p:nvPr>
        </p:nvSpPr>
        <p:spPr>
          <a:xfrm>
            <a:off x="127025" y="2996952"/>
            <a:ext cx="8889949" cy="4525963"/>
          </a:xfrm>
        </p:spPr>
        <p:txBody>
          <a:bodyPr/>
          <a:lstStyle/>
          <a:p>
            <a:r>
              <a:rPr lang="en-GB" dirty="0"/>
              <a:t>Number bonds to 10 and 20</a:t>
            </a:r>
          </a:p>
          <a:p>
            <a:r>
              <a:rPr lang="en-GB" dirty="0"/>
              <a:t>Play board games</a:t>
            </a:r>
          </a:p>
          <a:p>
            <a:r>
              <a:rPr lang="en-GB" dirty="0"/>
              <a:t>E.g. Dominoes, Monopoly, Snakes and Ladders </a:t>
            </a:r>
          </a:p>
          <a:p>
            <a:r>
              <a:rPr lang="en-GB" dirty="0"/>
              <a:t>Numbots</a:t>
            </a:r>
          </a:p>
          <a:p>
            <a:r>
              <a:rPr lang="en-GB" dirty="0"/>
              <a:t>Maths card games</a:t>
            </a:r>
          </a:p>
          <a:p>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172435"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0617" y="1311807"/>
            <a:ext cx="2449332" cy="2311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7301" y="4293096"/>
            <a:ext cx="2319197" cy="2319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0003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332656"/>
            <a:ext cx="5966666" cy="792088"/>
          </a:xfrm>
        </p:spPr>
        <p:txBody>
          <a:bodyPr/>
          <a:lstStyle/>
          <a:p>
            <a:pPr algn="l"/>
            <a:r>
              <a:rPr lang="en-GB" dirty="0"/>
              <a:t>Reflect</a:t>
            </a:r>
          </a:p>
        </p:txBody>
      </p:sp>
      <p:sp>
        <p:nvSpPr>
          <p:cNvPr id="3" name="Text Placeholder 2"/>
          <p:cNvSpPr>
            <a:spLocks noGrp="1"/>
          </p:cNvSpPr>
          <p:nvPr>
            <p:ph type="body" idx="1"/>
          </p:nvPr>
        </p:nvSpPr>
        <p:spPr>
          <a:xfrm>
            <a:off x="971600" y="1268760"/>
            <a:ext cx="7992888" cy="3600400"/>
          </a:xfrm>
        </p:spPr>
        <p:txBody>
          <a:bodyPr>
            <a:normAutofit/>
          </a:bodyPr>
          <a:lstStyle/>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r>
              <a:rPr lang="en-GB" sz="2800" dirty="0"/>
              <a:t>What did you find interesting? </a:t>
            </a:r>
          </a:p>
          <a:p>
            <a:pPr marL="342900" indent="-342900" algn="l">
              <a:buFont typeface="Arial" panose="020B0604020202020204" pitchFamily="34" charset="0"/>
              <a:buChar char="•"/>
            </a:pPr>
            <a:r>
              <a:rPr lang="en-GB" sz="2800" dirty="0"/>
              <a:t>What was useful?</a:t>
            </a:r>
          </a:p>
          <a:p>
            <a:pPr marL="342900" indent="-342900" algn="l">
              <a:buFont typeface="Arial" panose="020B0604020202020204" pitchFamily="34" charset="0"/>
              <a:buChar char="•"/>
            </a:pPr>
            <a:r>
              <a:rPr lang="en-GB" sz="2800" dirty="0"/>
              <a:t>What are you going to try with your child in the next week?</a:t>
            </a:r>
          </a:p>
          <a:p>
            <a:pPr marL="342900" indent="-342900" algn="l">
              <a:buFont typeface="Arial" panose="020B0604020202020204" pitchFamily="34" charset="0"/>
              <a:buChar char="•"/>
            </a:pPr>
            <a:endParaRPr lang="en-GB" dirty="0"/>
          </a:p>
        </p:txBody>
      </p:sp>
    </p:spTree>
    <p:extLst>
      <p:ext uri="{BB962C8B-B14F-4D97-AF65-F5344CB8AC3E}">
        <p14:creationId xmlns:p14="http://schemas.microsoft.com/office/powerpoint/2010/main" val="12426478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508A64B4-025A-475C-958F-51F369DD10AA}"/>
              </a:ext>
            </a:extLst>
          </p:cNvPr>
          <p:cNvSpPr>
            <a:spLocks noGrp="1"/>
          </p:cNvSpPr>
          <p:nvPr>
            <p:ph type="body" idx="1"/>
          </p:nvPr>
        </p:nvSpPr>
        <p:spPr>
          <a:xfrm>
            <a:off x="1586753" y="404664"/>
            <a:ext cx="5970494" cy="835460"/>
          </a:xfrm>
        </p:spPr>
        <p:txBody>
          <a:bodyPr>
            <a:noAutofit/>
          </a:bodyPr>
          <a:lstStyle/>
          <a:p>
            <a:pPr algn="l"/>
            <a:r>
              <a:rPr lang="en-GB" sz="6600" dirty="0"/>
              <a:t>Any questions?</a:t>
            </a:r>
          </a:p>
        </p:txBody>
      </p:sp>
    </p:spTree>
    <p:extLst>
      <p:ext uri="{BB962C8B-B14F-4D97-AF65-F5344CB8AC3E}">
        <p14:creationId xmlns:p14="http://schemas.microsoft.com/office/powerpoint/2010/main" val="30905995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4572000"/>
          </a:xfrm>
        </p:spPr>
        <p:txBody>
          <a:bodyPr>
            <a:noAutofit/>
          </a:bodyPr>
          <a:lstStyle/>
          <a:p>
            <a:pPr marL="64008" indent="0" algn="ctr">
              <a:buNone/>
            </a:pPr>
            <a:r>
              <a:rPr lang="en-GB" sz="8000" dirty="0"/>
              <a:t>Thank you.</a:t>
            </a:r>
          </a:p>
          <a:p>
            <a:pPr marL="64008" indent="0" algn="ctr">
              <a:buNone/>
            </a:pPr>
            <a:r>
              <a:rPr lang="en-GB" sz="8000" dirty="0"/>
              <a:t> We will now hand over to Mrs Bowman</a:t>
            </a:r>
          </a:p>
        </p:txBody>
      </p:sp>
    </p:spTree>
    <p:extLst>
      <p:ext uri="{BB962C8B-B14F-4D97-AF65-F5344CB8AC3E}">
        <p14:creationId xmlns:p14="http://schemas.microsoft.com/office/powerpoint/2010/main" val="3606558157"/>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1007</TotalTime>
  <Words>1812</Words>
  <Application>Microsoft Office PowerPoint</Application>
  <PresentationFormat>On-screen Show (4:3)</PresentationFormat>
  <Paragraphs>462</Paragraphs>
  <Slides>49</Slides>
  <Notes>48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Comic Sans MS</vt:lpstr>
      <vt:lpstr>Georgia</vt:lpstr>
      <vt:lpstr>Trebuchet MS</vt:lpstr>
      <vt:lpstr>Slipstream</vt:lpstr>
      <vt:lpstr>Welcome to a fun number session!</vt:lpstr>
      <vt:lpstr>Maths Workshop</vt:lpstr>
      <vt:lpstr>PowerPoint Presentation</vt:lpstr>
      <vt:lpstr>Questions </vt:lpstr>
      <vt:lpstr>We can all do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the resources please make 25</vt:lpstr>
      <vt:lpstr>Now make 47</vt:lpstr>
      <vt:lpstr>Now make 47</vt:lpstr>
      <vt:lpstr>Principle of exchange</vt:lpstr>
      <vt:lpstr>Addition and Subtraction</vt:lpstr>
      <vt:lpstr>25 + 47</vt:lpstr>
      <vt:lpstr>25 + 47</vt:lpstr>
      <vt:lpstr>25 + 47</vt:lpstr>
      <vt:lpstr>25 + 47</vt:lpstr>
      <vt:lpstr>25 + 47</vt:lpstr>
      <vt:lpstr>25 + 47</vt:lpstr>
      <vt:lpstr>Subtraction</vt:lpstr>
      <vt:lpstr>72 - 47</vt:lpstr>
      <vt:lpstr>72 - 47</vt:lpstr>
      <vt:lpstr>72 - 47</vt:lpstr>
      <vt:lpstr>72 - 47</vt:lpstr>
      <vt:lpstr>72 - 47</vt:lpstr>
      <vt:lpstr>72 - 47</vt:lpstr>
      <vt:lpstr>72 - 47</vt:lpstr>
      <vt:lpstr>PowerPoint Presentation</vt:lpstr>
      <vt:lpstr>PowerPoint Presentation</vt:lpstr>
      <vt:lpstr>Multiplication and Division</vt:lpstr>
      <vt:lpstr>PowerPoint Presentation</vt:lpstr>
      <vt:lpstr>Exploring arrays</vt:lpstr>
      <vt:lpstr>PowerPoint Presentation</vt:lpstr>
      <vt:lpstr>Without times table knowledge, children cannot: </vt:lpstr>
      <vt:lpstr>PowerPoint Presentation</vt:lpstr>
      <vt:lpstr>PowerPoint Presentation</vt:lpstr>
      <vt:lpstr>PowerPoint Presentation</vt:lpstr>
      <vt:lpstr>PowerPoint Presentation</vt:lpstr>
      <vt:lpstr>Home Activities </vt:lpstr>
      <vt:lpstr>PowerPoint Presentation</vt:lpstr>
      <vt:lpstr>Cooking / Baking</vt:lpstr>
      <vt:lpstr>Counting</vt:lpstr>
      <vt:lpstr>Reflect</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Progression Through Calculation</dc:title>
  <dc:creator>Jo</dc:creator>
  <cp:lastModifiedBy>Michelle Siequien</cp:lastModifiedBy>
  <cp:revision>77</cp:revision>
  <dcterms:created xsi:type="dcterms:W3CDTF">2013-12-10T09:30:32Z</dcterms:created>
  <dcterms:modified xsi:type="dcterms:W3CDTF">2020-03-01T12:52:36Z</dcterms:modified>
</cp:coreProperties>
</file>